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A65D9E-F900-46B4-974C-60284A544613}">
  <a:tblStyle styleId="{52A65D9E-F900-46B4-974C-60284A5446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a74861adb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2ca74861adb_2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accad5f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caccad5f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accad5f1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caccad5f13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accad5f1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caccad5f13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cad30967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2cad3096768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cad309676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cad309676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ad309676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ad309676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b2f5f5f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b2f5f5f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b2f5f5f3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2cb2f5f5f37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bad582d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bad582d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beb830e7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cbeb830e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cba54bda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cba54bda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import matplotlib.pyplot as plt</a:t>
            </a:r>
            <a:endParaRPr/>
          </a:p>
          <a:p>
            <a:pPr indent="0" lvl="0" marL="0" rtl="0" algn="l">
              <a:spcBef>
                <a:spcPts val="0"/>
              </a:spcBef>
              <a:spcAft>
                <a:spcPts val="0"/>
              </a:spcAft>
              <a:buClr>
                <a:schemeClr val="dk1"/>
              </a:buClr>
              <a:buSzPts val="1100"/>
              <a:buFont typeface="Arial"/>
              <a:buNone/>
            </a:pPr>
            <a:r>
              <a:rPr lang="es"/>
              <a:t>import numpy as np</a:t>
            </a:r>
            <a:endParaRPr/>
          </a:p>
          <a:p>
            <a:pPr indent="0" lvl="0" marL="0" rtl="0" algn="l">
              <a:spcBef>
                <a:spcPts val="0"/>
              </a:spcBef>
              <a:spcAft>
                <a:spcPts val="0"/>
              </a:spcAft>
              <a:buClr>
                <a:schemeClr val="dk1"/>
              </a:buClr>
              <a:buSzPts val="1100"/>
              <a:buFont typeface="Arial"/>
              <a:buNone/>
            </a:pPr>
            <a:r>
              <a:rPr lang="es"/>
              <a:t>import seaborn as sns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%config InlineBackend.figure_format='retina'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sns.set_style("white")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 Data</a:t>
            </a:r>
            <a:endParaRPr/>
          </a:p>
          <a:p>
            <a:pPr indent="0" lvl="0" marL="0" rtl="0" algn="l">
              <a:spcBef>
                <a:spcPts val="0"/>
              </a:spcBef>
              <a:spcAft>
                <a:spcPts val="0"/>
              </a:spcAft>
              <a:buClr>
                <a:schemeClr val="dk1"/>
              </a:buClr>
              <a:buSzPts val="1100"/>
              <a:buFont typeface="Arial"/>
              <a:buNone/>
            </a:pPr>
            <a:r>
              <a:rPr lang="es"/>
              <a:t>animals = ['Horse', 'Cow', 'Elephant', 'Sheep', 'Giraffe', 'Zebra']</a:t>
            </a:r>
            <a:endParaRPr/>
          </a:p>
          <a:p>
            <a:pPr indent="0" lvl="0" marL="0" rtl="0" algn="l">
              <a:spcBef>
                <a:spcPts val="0"/>
              </a:spcBef>
              <a:spcAft>
                <a:spcPts val="0"/>
              </a:spcAft>
              <a:buClr>
                <a:schemeClr val="dk1"/>
              </a:buClr>
              <a:buSzPts val="1100"/>
              <a:buFont typeface="Arial"/>
              <a:buNone/>
            </a:pPr>
            <a:r>
              <a:rPr lang="es"/>
              <a:t>freq_images = [9437, 4967, 7799, 3994, 8943, 6555]</a:t>
            </a:r>
            <a:endParaRPr/>
          </a:p>
          <a:p>
            <a:pPr indent="0" lvl="0" marL="0" rtl="0" algn="l">
              <a:spcBef>
                <a:spcPts val="0"/>
              </a:spcBef>
              <a:spcAft>
                <a:spcPts val="0"/>
              </a:spcAft>
              <a:buClr>
                <a:schemeClr val="dk1"/>
              </a:buClr>
              <a:buSzPts val="1100"/>
              <a:buFont typeface="Arial"/>
              <a:buNone/>
            </a:pPr>
            <a:r>
              <a:rPr lang="es"/>
              <a:t>sd_21 = [10000-9437, 2000, 2000, 2000, 10000-8943, 2000]</a:t>
            </a:r>
            <a:endParaRPr/>
          </a:p>
          <a:p>
            <a:pPr indent="0" lvl="0" marL="0" rtl="0" algn="l">
              <a:spcBef>
                <a:spcPts val="0"/>
              </a:spcBef>
              <a:spcAft>
                <a:spcPts val="0"/>
              </a:spcAft>
              <a:buClr>
                <a:schemeClr val="dk1"/>
              </a:buClr>
              <a:buSzPts val="1100"/>
              <a:buFont typeface="Arial"/>
              <a:buNone/>
            </a:pPr>
            <a:r>
              <a:rPr lang="es"/>
              <a:t>sd_21_turbo = [0, 2000, 0, 2000, 0, 2000]</a:t>
            </a:r>
            <a:endParaRPr/>
          </a:p>
          <a:p>
            <a:pPr indent="0" lvl="0" marL="0" rtl="0" algn="l">
              <a:spcBef>
                <a:spcPts val="0"/>
              </a:spcBef>
              <a:spcAft>
                <a:spcPts val="0"/>
              </a:spcAft>
              <a:buClr>
                <a:schemeClr val="dk1"/>
              </a:buClr>
              <a:buSzPts val="1100"/>
              <a:buFont typeface="Arial"/>
              <a:buNone/>
            </a:pPr>
            <a:r>
              <a:rPr lang="es"/>
              <a:t>sd_21_turbo_100 = [0, 2000, 0, 2000, 0, 2000]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x = np.arange(len(animals))</a:t>
            </a:r>
            <a:endParaRPr/>
          </a:p>
          <a:p>
            <a:pPr indent="0" lvl="0" marL="0" rtl="0" algn="l">
              <a:spcBef>
                <a:spcPts val="0"/>
              </a:spcBef>
              <a:spcAft>
                <a:spcPts val="0"/>
              </a:spcAft>
              <a:buClr>
                <a:schemeClr val="dk1"/>
              </a:buClr>
              <a:buSzPts val="1100"/>
              <a:buFont typeface="Arial"/>
              <a:buNone/>
            </a:pPr>
            <a:r>
              <a:rPr lang="es"/>
              <a:t>width = 0.8</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fig, ax = plt.subplots()</a:t>
            </a:r>
            <a:endParaRPr/>
          </a:p>
          <a:p>
            <a:pPr indent="0" lvl="0" marL="0" rtl="0" algn="l">
              <a:spcBef>
                <a:spcPts val="0"/>
              </a:spcBef>
              <a:spcAft>
                <a:spcPts val="0"/>
              </a:spcAft>
              <a:buClr>
                <a:schemeClr val="dk1"/>
              </a:buClr>
              <a:buSzPts val="1100"/>
              <a:buFont typeface="Arial"/>
              <a:buNone/>
            </a:pPr>
            <a:r>
              <a:rPr lang="es"/>
              <a:t>bars1 = ax.bar(x, freq_images, width, label='Baseline GT', color='lightgray')</a:t>
            </a:r>
            <a:endParaRPr/>
          </a:p>
          <a:p>
            <a:pPr indent="0" lvl="0" marL="0" rtl="0" algn="l">
              <a:spcBef>
                <a:spcPts val="0"/>
              </a:spcBef>
              <a:spcAft>
                <a:spcPts val="0"/>
              </a:spcAft>
              <a:buClr>
                <a:schemeClr val="dk1"/>
              </a:buClr>
              <a:buSzPts val="1100"/>
              <a:buFont typeface="Arial"/>
              <a:buNone/>
            </a:pPr>
            <a:r>
              <a:rPr lang="es"/>
              <a:t>bars2 = ax.bar(x, sd_21, width, bottom=freq_images, label='SD 2.1')</a:t>
            </a:r>
            <a:endParaRPr/>
          </a:p>
          <a:p>
            <a:pPr indent="0" lvl="0" marL="0" rtl="0" algn="l">
              <a:spcBef>
                <a:spcPts val="0"/>
              </a:spcBef>
              <a:spcAft>
                <a:spcPts val="0"/>
              </a:spcAft>
              <a:buClr>
                <a:schemeClr val="dk1"/>
              </a:buClr>
              <a:buSzPts val="1100"/>
              <a:buFont typeface="Arial"/>
              <a:buNone/>
            </a:pPr>
            <a:r>
              <a:rPr lang="es"/>
              <a:t>bars3 = ax.bar(x, sd_21_turbo, width, bottom=np.array(freq_images) + np.array(sd_21), label='SD 2.1 Turbo')</a:t>
            </a:r>
            <a:endParaRPr/>
          </a:p>
          <a:p>
            <a:pPr indent="0" lvl="0" marL="0" rtl="0" algn="l">
              <a:spcBef>
                <a:spcPts val="0"/>
              </a:spcBef>
              <a:spcAft>
                <a:spcPts val="0"/>
              </a:spcAft>
              <a:buClr>
                <a:schemeClr val="dk1"/>
              </a:buClr>
              <a:buSzPts val="1100"/>
              <a:buFont typeface="Arial"/>
              <a:buNone/>
            </a:pPr>
            <a:r>
              <a:rPr lang="es"/>
              <a:t>bars4 = ax.bar(x, sd_21_turbo_100, width, bottom=np.array(freq_images) + np.array(sd_21) + np.array(sd_21_turbo),</a:t>
            </a:r>
            <a:endParaRPr/>
          </a:p>
          <a:p>
            <a:pPr indent="0" lvl="0" marL="0" rtl="0" algn="l">
              <a:spcBef>
                <a:spcPts val="0"/>
              </a:spcBef>
              <a:spcAft>
                <a:spcPts val="0"/>
              </a:spcAft>
              <a:buClr>
                <a:schemeClr val="dk1"/>
              </a:buClr>
              <a:buSzPts val="1100"/>
              <a:buFont typeface="Arial"/>
              <a:buNone/>
            </a:pPr>
            <a:r>
              <a:rPr lang="es"/>
              <a:t>               label='SD 2.1 Turbo (100 steps)')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ax.set_ylabel('Number of Images')</a:t>
            </a:r>
            <a:endParaRPr/>
          </a:p>
          <a:p>
            <a:pPr indent="0" lvl="0" marL="0" rtl="0" algn="l">
              <a:spcBef>
                <a:spcPts val="0"/>
              </a:spcBef>
              <a:spcAft>
                <a:spcPts val="0"/>
              </a:spcAft>
              <a:buClr>
                <a:schemeClr val="dk1"/>
              </a:buClr>
              <a:buSzPts val="1100"/>
              <a:buFont typeface="Arial"/>
              <a:buNone/>
            </a:pPr>
            <a:r>
              <a:rPr lang="es"/>
              <a:t>ax.set_title('Image Frequency by Animal')</a:t>
            </a:r>
            <a:endParaRPr/>
          </a:p>
          <a:p>
            <a:pPr indent="0" lvl="0" marL="0" rtl="0" algn="l">
              <a:spcBef>
                <a:spcPts val="0"/>
              </a:spcBef>
              <a:spcAft>
                <a:spcPts val="0"/>
              </a:spcAft>
              <a:buClr>
                <a:schemeClr val="dk1"/>
              </a:buClr>
              <a:buSzPts val="1100"/>
              <a:buFont typeface="Arial"/>
              <a:buNone/>
            </a:pPr>
            <a:r>
              <a:rPr lang="es"/>
              <a:t>ax.set_xticks(x)</a:t>
            </a:r>
            <a:endParaRPr/>
          </a:p>
          <a:p>
            <a:pPr indent="0" lvl="0" marL="0" rtl="0" algn="l">
              <a:spcBef>
                <a:spcPts val="0"/>
              </a:spcBef>
              <a:spcAft>
                <a:spcPts val="0"/>
              </a:spcAft>
              <a:buClr>
                <a:schemeClr val="dk1"/>
              </a:buClr>
              <a:buSzPts val="1100"/>
              <a:buFont typeface="Arial"/>
              <a:buNone/>
            </a:pPr>
            <a:r>
              <a:rPr lang="es"/>
              <a:t>ax.set_xticklabels(animals)</a:t>
            </a:r>
            <a:endParaRPr/>
          </a:p>
          <a:p>
            <a:pPr indent="0" lvl="0" marL="0" rtl="0" algn="l">
              <a:spcBef>
                <a:spcPts val="0"/>
              </a:spcBef>
              <a:spcAft>
                <a:spcPts val="0"/>
              </a:spcAft>
              <a:buClr>
                <a:schemeClr val="dk1"/>
              </a:buClr>
              <a:buSzPts val="1100"/>
              <a:buFont typeface="Arial"/>
              <a:buNone/>
            </a:pPr>
            <a:r>
              <a:rPr lang="es"/>
              <a:t>ax.legend()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plt.xticks(rotation=0)</a:t>
            </a:r>
            <a:endParaRPr/>
          </a:p>
          <a:p>
            <a:pPr indent="0" lvl="0" marL="0" rtl="0" algn="l">
              <a:spcBef>
                <a:spcPts val="0"/>
              </a:spcBef>
              <a:spcAft>
                <a:spcPts val="0"/>
              </a:spcAft>
              <a:buClr>
                <a:schemeClr val="dk1"/>
              </a:buClr>
              <a:buSzPts val="1100"/>
              <a:buFont typeface="Arial"/>
              <a:buNone/>
            </a:pPr>
            <a:r>
              <a:rPr lang="es"/>
              <a:t>plt.legend(loc='center left', bbox_to_anchor=(1, 0.5))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plt.show()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cbdef0db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cbdef0db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import matplotlib.pyplot as plt</a:t>
            </a:r>
            <a:endParaRPr/>
          </a:p>
          <a:p>
            <a:pPr indent="0" lvl="0" marL="0" rtl="0" algn="l">
              <a:spcBef>
                <a:spcPts val="0"/>
              </a:spcBef>
              <a:spcAft>
                <a:spcPts val="0"/>
              </a:spcAft>
              <a:buNone/>
            </a:pPr>
            <a:r>
              <a:rPr lang="es"/>
              <a:t>import numpy as np</a:t>
            </a:r>
            <a:endParaRPr/>
          </a:p>
          <a:p>
            <a:pPr indent="0" lvl="0" marL="0" rtl="0" algn="l">
              <a:spcBef>
                <a:spcPts val="0"/>
              </a:spcBef>
              <a:spcAft>
                <a:spcPts val="0"/>
              </a:spcAft>
              <a:buNone/>
            </a:pPr>
            <a:r>
              <a:rPr lang="es"/>
              <a:t>import seaborn as sns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%config InlineBackend.figure_format='retina'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sns.set_style("white")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 Data</a:t>
            </a:r>
            <a:endParaRPr/>
          </a:p>
          <a:p>
            <a:pPr indent="0" lvl="0" marL="0" rtl="0" algn="l">
              <a:spcBef>
                <a:spcPts val="0"/>
              </a:spcBef>
              <a:spcAft>
                <a:spcPts val="0"/>
              </a:spcAft>
              <a:buNone/>
            </a:pPr>
            <a:r>
              <a:rPr lang="es"/>
              <a:t>animals = ['Horse', 'Cow', 'Elephant', 'Sheep', 'Giraffe', 'Zebra']</a:t>
            </a:r>
            <a:endParaRPr/>
          </a:p>
          <a:p>
            <a:pPr indent="0" lvl="0" marL="0" rtl="0" algn="l">
              <a:spcBef>
                <a:spcPts val="0"/>
              </a:spcBef>
              <a:spcAft>
                <a:spcPts val="0"/>
              </a:spcAft>
              <a:buNone/>
            </a:pPr>
            <a:r>
              <a:rPr lang="es"/>
              <a:t>freq_images = [9437, 4967, 7799, 3994, 8943, 6555]</a:t>
            </a:r>
            <a:endParaRPr/>
          </a:p>
          <a:p>
            <a:pPr indent="0" lvl="0" marL="0" rtl="0" algn="l">
              <a:spcBef>
                <a:spcPts val="0"/>
              </a:spcBef>
              <a:spcAft>
                <a:spcPts val="0"/>
              </a:spcAft>
              <a:buNone/>
            </a:pPr>
            <a:r>
              <a:rPr lang="es"/>
              <a:t>sd_21 = [10000-9437, 2000, 2000, 2000, 10000-8943, 2000]</a:t>
            </a:r>
            <a:endParaRPr/>
          </a:p>
          <a:p>
            <a:pPr indent="0" lvl="0" marL="0" rtl="0" algn="l">
              <a:spcBef>
                <a:spcPts val="0"/>
              </a:spcBef>
              <a:spcAft>
                <a:spcPts val="0"/>
              </a:spcAft>
              <a:buNone/>
            </a:pPr>
            <a:r>
              <a:rPr lang="es"/>
              <a:t>sd_21_turbo = [0, 2000, 0, 2000, 0, 2000]</a:t>
            </a:r>
            <a:endParaRPr/>
          </a:p>
          <a:p>
            <a:pPr indent="0" lvl="0" marL="0" rtl="0" algn="l">
              <a:spcBef>
                <a:spcPts val="0"/>
              </a:spcBef>
              <a:spcAft>
                <a:spcPts val="0"/>
              </a:spcAft>
              <a:buNone/>
            </a:pPr>
            <a:r>
              <a:rPr lang="es"/>
              <a:t>sd_21_turbo_100 = [0, 2000, 0, 2000, 0, 2000]</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x = np.arange(len(animals))</a:t>
            </a:r>
            <a:endParaRPr/>
          </a:p>
          <a:p>
            <a:pPr indent="0" lvl="0" marL="0" rtl="0" algn="l">
              <a:spcBef>
                <a:spcPts val="0"/>
              </a:spcBef>
              <a:spcAft>
                <a:spcPts val="0"/>
              </a:spcAft>
              <a:buNone/>
            </a:pPr>
            <a:r>
              <a:rPr lang="es"/>
              <a:t>width = 0.8</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fig, ax = plt.subplots()</a:t>
            </a:r>
            <a:endParaRPr/>
          </a:p>
          <a:p>
            <a:pPr indent="0" lvl="0" marL="0" rtl="0" algn="l">
              <a:spcBef>
                <a:spcPts val="0"/>
              </a:spcBef>
              <a:spcAft>
                <a:spcPts val="0"/>
              </a:spcAft>
              <a:buNone/>
            </a:pPr>
            <a:r>
              <a:rPr lang="es"/>
              <a:t>bars1 = ax.bar(x, freq_images, width, label='Baseline GT', color='lightgray')</a:t>
            </a:r>
            <a:endParaRPr/>
          </a:p>
          <a:p>
            <a:pPr indent="0" lvl="0" marL="0" rtl="0" algn="l">
              <a:spcBef>
                <a:spcPts val="0"/>
              </a:spcBef>
              <a:spcAft>
                <a:spcPts val="0"/>
              </a:spcAft>
              <a:buNone/>
            </a:pPr>
            <a:r>
              <a:rPr lang="es"/>
              <a:t>bars2 = ax.bar(x, sd_21, width, bottom=freq_images, label='SD 2.1')</a:t>
            </a:r>
            <a:endParaRPr/>
          </a:p>
          <a:p>
            <a:pPr indent="0" lvl="0" marL="0" rtl="0" algn="l">
              <a:spcBef>
                <a:spcPts val="0"/>
              </a:spcBef>
              <a:spcAft>
                <a:spcPts val="0"/>
              </a:spcAft>
              <a:buNone/>
            </a:pPr>
            <a:r>
              <a:rPr lang="es"/>
              <a:t>bars3 = ax.bar(x, sd_21_turbo, width, bottom=np.array(freq_images) + np.array(sd_21), label='SD 2.1 Turbo')</a:t>
            </a:r>
            <a:endParaRPr/>
          </a:p>
          <a:p>
            <a:pPr indent="0" lvl="0" marL="0" rtl="0" algn="l">
              <a:spcBef>
                <a:spcPts val="0"/>
              </a:spcBef>
              <a:spcAft>
                <a:spcPts val="0"/>
              </a:spcAft>
              <a:buNone/>
            </a:pPr>
            <a:r>
              <a:rPr lang="es"/>
              <a:t>bars4 = ax.bar(x, sd_21_turbo_100, width, bottom=np.array(freq_images) + np.array(sd_21) + np.array(sd_21_turbo),</a:t>
            </a:r>
            <a:endParaRPr/>
          </a:p>
          <a:p>
            <a:pPr indent="0" lvl="0" marL="0" rtl="0" algn="l">
              <a:spcBef>
                <a:spcPts val="0"/>
              </a:spcBef>
              <a:spcAft>
                <a:spcPts val="0"/>
              </a:spcAft>
              <a:buNone/>
            </a:pPr>
            <a:r>
              <a:rPr lang="es"/>
              <a:t>               label='SD 2.1 Turbo (100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ax.set_ylabel('Number of Images')</a:t>
            </a:r>
            <a:endParaRPr/>
          </a:p>
          <a:p>
            <a:pPr indent="0" lvl="0" marL="0" rtl="0" algn="l">
              <a:spcBef>
                <a:spcPts val="0"/>
              </a:spcBef>
              <a:spcAft>
                <a:spcPts val="0"/>
              </a:spcAft>
              <a:buNone/>
            </a:pPr>
            <a:r>
              <a:rPr lang="es"/>
              <a:t>ax.set_title('Image Frequency by Animal')</a:t>
            </a:r>
            <a:endParaRPr/>
          </a:p>
          <a:p>
            <a:pPr indent="0" lvl="0" marL="0" rtl="0" algn="l">
              <a:spcBef>
                <a:spcPts val="0"/>
              </a:spcBef>
              <a:spcAft>
                <a:spcPts val="0"/>
              </a:spcAft>
              <a:buNone/>
            </a:pPr>
            <a:r>
              <a:rPr lang="es"/>
              <a:t>ax.set_xticks(x)</a:t>
            </a:r>
            <a:endParaRPr/>
          </a:p>
          <a:p>
            <a:pPr indent="0" lvl="0" marL="0" rtl="0" algn="l">
              <a:spcBef>
                <a:spcPts val="0"/>
              </a:spcBef>
              <a:spcAft>
                <a:spcPts val="0"/>
              </a:spcAft>
              <a:buNone/>
            </a:pPr>
            <a:r>
              <a:rPr lang="es"/>
              <a:t>ax.set_xticklabels(animals)</a:t>
            </a:r>
            <a:endParaRPr/>
          </a:p>
          <a:p>
            <a:pPr indent="0" lvl="0" marL="0" rtl="0" algn="l">
              <a:spcBef>
                <a:spcPts val="0"/>
              </a:spcBef>
              <a:spcAft>
                <a:spcPts val="0"/>
              </a:spcAft>
              <a:buNone/>
            </a:pPr>
            <a:r>
              <a:rPr lang="es"/>
              <a:t>ax.legend()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plt.xticks(rotation=0)</a:t>
            </a:r>
            <a:endParaRPr/>
          </a:p>
          <a:p>
            <a:pPr indent="0" lvl="0" marL="0" rtl="0" algn="l">
              <a:spcBef>
                <a:spcPts val="0"/>
              </a:spcBef>
              <a:spcAft>
                <a:spcPts val="0"/>
              </a:spcAft>
              <a:buNone/>
            </a:pPr>
            <a:r>
              <a:rPr lang="es"/>
              <a:t>plt.legend(loc='center left', bbox_to_anchor=(1, 0.5))</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plt.show()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cba54bda5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cba54bda5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cba54bda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cba54bda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cba54bda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cba54bda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cbdef0db9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cbdef0db93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cbdef0db9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cbdef0db9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cbdef0db9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cbdef0db9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cbdef0db9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cbdef0db9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a74861adb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2ca74861adb_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cbdef0db9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cbdef0db9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cbdef0db9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cbdef0db9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cbad582db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cbad582db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In the pre-eliminary task (a) we compared all the provided models and their corresponding turbo version. XL was clearly superior. By giving it this prompt of a “panda with glasses” we were not able to make it realistic and we guess that this could be due to the pre-training of the model in which all the pandas the model had seen with glasses were cartoonish.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a7134e7e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ca7134e7ef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a7134e7e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ca7134e7ef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a7134e7e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ca7134e7ef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a74861adb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ca74861adb_2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a7134e7e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ca7134e7ef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 name="Google Shape;12;p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440"/>
              </a:spcBef>
              <a:spcAft>
                <a:spcPts val="0"/>
              </a:spcAft>
              <a:buClr>
                <a:srgbClr val="888888"/>
              </a:buClr>
              <a:buSzPts val="2200"/>
              <a:buNone/>
              <a:defRPr>
                <a:solidFill>
                  <a:srgbClr val="888888"/>
                </a:solidFill>
              </a:defRPr>
            </a:lvl1pPr>
            <a:lvl2pPr lvl="1" algn="ctr">
              <a:lnSpc>
                <a:spcPct val="100000"/>
              </a:lnSpc>
              <a:spcBef>
                <a:spcPts val="400"/>
              </a:spcBef>
              <a:spcAft>
                <a:spcPts val="0"/>
              </a:spcAft>
              <a:buClr>
                <a:srgbClr val="888888"/>
              </a:buClr>
              <a:buSzPts val="2000"/>
              <a:buNone/>
              <a:defRPr>
                <a:solidFill>
                  <a:srgbClr val="888888"/>
                </a:solidFill>
              </a:defRPr>
            </a:lvl2pPr>
            <a:lvl3pPr lvl="2" algn="ctr">
              <a:lnSpc>
                <a:spcPct val="100000"/>
              </a:lnSpc>
              <a:spcBef>
                <a:spcPts val="400"/>
              </a:spcBef>
              <a:spcAft>
                <a:spcPts val="0"/>
              </a:spcAft>
              <a:buClr>
                <a:srgbClr val="888888"/>
              </a:buClr>
              <a:buSzPts val="2000"/>
              <a:buNone/>
              <a:defRPr>
                <a:solidFill>
                  <a:srgbClr val="888888"/>
                </a:solidFill>
              </a:defRPr>
            </a:lvl3pPr>
            <a:lvl4pPr lvl="3" algn="ctr">
              <a:lnSpc>
                <a:spcPct val="100000"/>
              </a:lnSpc>
              <a:spcBef>
                <a:spcPts val="360"/>
              </a:spcBef>
              <a:spcAft>
                <a:spcPts val="0"/>
              </a:spcAft>
              <a:buClr>
                <a:srgbClr val="888888"/>
              </a:buClr>
              <a:buSzPts val="1800"/>
              <a:buNone/>
              <a:defRPr>
                <a:solidFill>
                  <a:srgbClr val="888888"/>
                </a:solidFill>
              </a:defRPr>
            </a:lvl4pPr>
            <a:lvl5pPr lvl="4" algn="ctr">
              <a:lnSpc>
                <a:spcPct val="100000"/>
              </a:lnSpc>
              <a:spcBef>
                <a:spcPts val="360"/>
              </a:spcBef>
              <a:spcAft>
                <a:spcPts val="0"/>
              </a:spcAft>
              <a:buClr>
                <a:srgbClr val="888888"/>
              </a:buClr>
              <a:buSzPts val="18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3" name="Google Shape;13;p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2"/>
          <p:cNvSpPr txBox="1"/>
          <p:nvPr>
            <p:ph idx="12" type="sldNum"/>
          </p:nvPr>
        </p:nvSpPr>
        <p:spPr>
          <a:xfrm>
            <a:off x="8305800" y="4786313"/>
            <a:ext cx="7365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6" name="Shape 66"/>
        <p:cNvGrpSpPr/>
        <p:nvPr/>
      </p:nvGrpSpPr>
      <p:grpSpPr>
        <a:xfrm>
          <a:off x="0" y="0"/>
          <a:ext cx="0" cy="0"/>
          <a:chOff x="0" y="0"/>
          <a:chExt cx="0" cy="0"/>
        </a:xfrm>
      </p:grpSpPr>
      <p:sp>
        <p:nvSpPr>
          <p:cNvPr id="67" name="Google Shape;67;p11"/>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 name="Google Shape;68;p11"/>
          <p:cNvSpPr txBox="1"/>
          <p:nvPr>
            <p:ph idx="1" type="body"/>
          </p:nvPr>
        </p:nvSpPr>
        <p:spPr>
          <a:xfrm rot="5400000">
            <a:off x="2647900" y="-1536750"/>
            <a:ext cx="3848100" cy="84837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p11"/>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0" name="Google Shape;70;p1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1" name="Google Shape;71;p1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2" name="Shape 72"/>
        <p:cNvGrpSpPr/>
        <p:nvPr/>
      </p:nvGrpSpPr>
      <p:grpSpPr>
        <a:xfrm>
          <a:off x="0" y="0"/>
          <a:ext cx="0" cy="0"/>
          <a:chOff x="0" y="0"/>
          <a:chExt cx="0" cy="0"/>
        </a:xfrm>
      </p:grpSpPr>
      <p:sp>
        <p:nvSpPr>
          <p:cNvPr id="73" name="Google Shape;73;p12"/>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2"/>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6" name="Google Shape;76;p1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7" name="Google Shape;77;p1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 name="Google Shape;18;p3"/>
          <p:cNvSpPr txBox="1"/>
          <p:nvPr>
            <p:ph idx="1" type="body"/>
          </p:nvPr>
        </p:nvSpPr>
        <p:spPr>
          <a:xfrm>
            <a:off x="330200" y="781050"/>
            <a:ext cx="8483700" cy="398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 name="Google Shape;19;p3"/>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20" name="Shape 20"/>
        <p:cNvGrpSpPr/>
        <p:nvPr/>
      </p:nvGrpSpPr>
      <p:grpSpPr>
        <a:xfrm>
          <a:off x="0" y="0"/>
          <a:ext cx="0" cy="0"/>
          <a:chOff x="0" y="0"/>
          <a:chExt cx="0" cy="0"/>
        </a:xfrm>
      </p:grpSpPr>
      <p:sp>
        <p:nvSpPr>
          <p:cNvPr id="21" name="Google Shape;21;p4"/>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74857"/>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 name="Google Shape;22;p4"/>
          <p:cNvSpPr txBox="1"/>
          <p:nvPr>
            <p:ph idx="10" type="dt"/>
          </p:nvPr>
        </p:nvSpPr>
        <p:spPr>
          <a:xfrm>
            <a:off x="468313" y="4869656"/>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5" name="Shape 25"/>
        <p:cNvGrpSpPr/>
        <p:nvPr/>
      </p:nvGrpSpPr>
      <p:grpSpPr>
        <a:xfrm>
          <a:off x="0" y="0"/>
          <a:ext cx="0" cy="0"/>
          <a:chOff x="0" y="0"/>
          <a:chExt cx="0" cy="0"/>
        </a:xfrm>
      </p:grpSpPr>
      <p:sp>
        <p:nvSpPr>
          <p:cNvPr id="26" name="Google Shape;26;p5"/>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8" name="Google Shape;28;p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9" name="Google Shape;29;p5"/>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 name="Google Shape;34;p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5" name="Google Shape;35;p6"/>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6" name="Google Shape;36;p6"/>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 name="Google Shape;37;p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8" name="Shape 38"/>
        <p:cNvGrpSpPr/>
        <p:nvPr/>
      </p:nvGrpSpPr>
      <p:grpSpPr>
        <a:xfrm>
          <a:off x="0" y="0"/>
          <a:ext cx="0" cy="0"/>
          <a:chOff x="0" y="0"/>
          <a:chExt cx="0" cy="0"/>
        </a:xfrm>
      </p:grpSpPr>
      <p:sp>
        <p:nvSpPr>
          <p:cNvPr id="39" name="Google Shape;39;p7"/>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7"/>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6" name="Google Shape;46;p7"/>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47" name="Shape 47"/>
        <p:cNvGrpSpPr/>
        <p:nvPr/>
      </p:nvGrpSpPr>
      <p:grpSpPr>
        <a:xfrm>
          <a:off x="0" y="0"/>
          <a:ext cx="0" cy="0"/>
          <a:chOff x="0" y="0"/>
          <a:chExt cx="0" cy="0"/>
        </a:xfrm>
      </p:grpSpPr>
      <p:sp>
        <p:nvSpPr>
          <p:cNvPr id="48" name="Google Shape;48;p8"/>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 name="Google Shape;49;p8"/>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0" name="Google Shape;50;p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1" name="Google Shape;51;p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 name="Google Shape;54;p9"/>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5" name="Google Shape;55;p9"/>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6" name="Google Shape;56;p9"/>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7" name="Google Shape;57;p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8" name="Google Shape;58;p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10"/>
          <p:cNvSpPr/>
          <p:nvPr>
            <p:ph idx="2" type="pic"/>
          </p:nvPr>
        </p:nvSpPr>
        <p:spPr>
          <a:xfrm>
            <a:off x="1792288" y="459581"/>
            <a:ext cx="5486400" cy="3086100"/>
          </a:xfrm>
          <a:prstGeom prst="rect">
            <a:avLst/>
          </a:prstGeom>
          <a:noFill/>
          <a:ln>
            <a:noFill/>
          </a:ln>
        </p:spPr>
      </p:sp>
      <p:sp>
        <p:nvSpPr>
          <p:cNvPr id="62" name="Google Shape;62;p1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3" name="Google Shape;63;p10"/>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4" name="Google Shape;64;p1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5" name="Google Shape;65;p1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800" u="none" cap="none" strike="noStrike">
                <a:solidFill>
                  <a:srgbClr val="287D7D"/>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9pPr>
          </a:lstStyle>
          <a:p/>
        </p:txBody>
      </p:sp>
      <p:sp>
        <p:nvSpPr>
          <p:cNvPr id="7" name="Google Shape;7;p1"/>
          <p:cNvSpPr txBox="1"/>
          <p:nvPr>
            <p:ph idx="1" type="body"/>
          </p:nvPr>
        </p:nvSpPr>
        <p:spPr>
          <a:xfrm>
            <a:off x="330200" y="781050"/>
            <a:ext cx="8483700" cy="384810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Slide_footnote.png" id="8" name="Google Shape;8;p1"/>
          <p:cNvPicPr preferRelativeResize="0"/>
          <p:nvPr/>
        </p:nvPicPr>
        <p:blipFill rotWithShape="1">
          <a:blip r:embed="rId1">
            <a:alphaModFix/>
          </a:blip>
          <a:srcRect b="0" l="0" r="0" t="0"/>
          <a:stretch/>
        </p:blipFill>
        <p:spPr>
          <a:xfrm>
            <a:off x="0" y="4873228"/>
            <a:ext cx="5374481" cy="270272"/>
          </a:xfrm>
          <a:prstGeom prst="rect">
            <a:avLst/>
          </a:prstGeom>
          <a:noFill/>
          <a:ln>
            <a:noFill/>
          </a:ln>
        </p:spPr>
      </p:pic>
      <p:sp>
        <p:nvSpPr>
          <p:cNvPr id="9" name="Google Shape;9;p1"/>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7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8.png"/><Relationship Id="rId4" Type="http://schemas.openxmlformats.org/officeDocument/2006/relationships/image" Target="../media/image70.png"/><Relationship Id="rId9"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73.png"/><Relationship Id="rId7" Type="http://schemas.openxmlformats.org/officeDocument/2006/relationships/image" Target="../media/image83.png"/><Relationship Id="rId8" Type="http://schemas.openxmlformats.org/officeDocument/2006/relationships/image" Target="../media/image87.png"/><Relationship Id="rId10"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90.png"/><Relationship Id="rId5" Type="http://schemas.openxmlformats.org/officeDocument/2006/relationships/image" Target="../media/image75.png"/><Relationship Id="rId6" Type="http://schemas.openxmlformats.org/officeDocument/2006/relationships/image" Target="../media/image79.png"/><Relationship Id="rId7" Type="http://schemas.openxmlformats.org/officeDocument/2006/relationships/image" Target="../media/image86.png"/><Relationship Id="rId8" Type="http://schemas.openxmlformats.org/officeDocument/2006/relationships/image" Target="../media/image84.png"/><Relationship Id="rId11" Type="http://schemas.openxmlformats.org/officeDocument/2006/relationships/image" Target="../media/image97.png"/><Relationship Id="rId10" Type="http://schemas.openxmlformats.org/officeDocument/2006/relationships/image" Target="../media/image85.png"/><Relationship Id="rId13" Type="http://schemas.openxmlformats.org/officeDocument/2006/relationships/image" Target="../media/image89.png"/><Relationship Id="rId12" Type="http://schemas.openxmlformats.org/officeDocument/2006/relationships/image" Target="../media/image92.png"/><Relationship Id="rId15" Type="http://schemas.openxmlformats.org/officeDocument/2006/relationships/image" Target="../media/image91.png"/><Relationship Id="rId14" Type="http://schemas.openxmlformats.org/officeDocument/2006/relationships/image" Target="../media/image94.png"/><Relationship Id="rId17" Type="http://schemas.openxmlformats.org/officeDocument/2006/relationships/image" Target="../media/image100.png"/><Relationship Id="rId16" Type="http://schemas.openxmlformats.org/officeDocument/2006/relationships/image" Target="../media/image95.png"/><Relationship Id="rId18" Type="http://schemas.openxmlformats.org/officeDocument/2006/relationships/image" Target="../media/image1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3.png"/><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2.png"/><Relationship Id="rId4" Type="http://schemas.openxmlformats.org/officeDocument/2006/relationships/image" Target="../media/image98.png"/><Relationship Id="rId5" Type="http://schemas.openxmlformats.org/officeDocument/2006/relationships/image" Target="../media/image101.png"/><Relationship Id="rId6" Type="http://schemas.openxmlformats.org/officeDocument/2006/relationships/image" Target="../media/image10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github.com/UKPLab/sentence-transformers/tree/master/examples/applications/cluste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6.png"/><Relationship Id="rId4" Type="http://schemas.openxmlformats.org/officeDocument/2006/relationships/hyperlink" Target="https://github.com/MaartenGr/BERTopic" TargetMode="External"/><Relationship Id="rId5" Type="http://schemas.openxmlformats.org/officeDocument/2006/relationships/image" Target="../media/image99.png"/><Relationship Id="rId6"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8.png"/><Relationship Id="rId4" Type="http://schemas.openxmlformats.org/officeDocument/2006/relationships/image" Target="../media/image10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3.png"/><Relationship Id="rId4" Type="http://schemas.openxmlformats.org/officeDocument/2006/relationships/image" Target="../media/image117.png"/><Relationship Id="rId5" Type="http://schemas.openxmlformats.org/officeDocument/2006/relationships/image" Target="../media/image109.png"/><Relationship Id="rId6" Type="http://schemas.openxmlformats.org/officeDocument/2006/relationships/image" Target="../media/image1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3.png"/><Relationship Id="rId4" Type="http://schemas.openxmlformats.org/officeDocument/2006/relationships/image" Target="../media/image111.png"/><Relationship Id="rId5" Type="http://schemas.openxmlformats.org/officeDocument/2006/relationships/image" Target="../media/image110.png"/><Relationship Id="rId6" Type="http://schemas.openxmlformats.org/officeDocument/2006/relationships/image" Target="../media/image121.png"/><Relationship Id="rId7" Type="http://schemas.openxmlformats.org/officeDocument/2006/relationships/image" Target="../media/image120.png"/><Relationship Id="rId8" Type="http://schemas.openxmlformats.org/officeDocument/2006/relationships/image" Target="../media/image1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mseitzer/pytorch-fid" TargetMode="External"/><Relationship Id="rId4" Type="http://schemas.openxmlformats.org/officeDocument/2006/relationships/hyperlink" Target="https://github.com/bioinf-jku/TTU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2.png"/><Relationship Id="rId4" Type="http://schemas.openxmlformats.org/officeDocument/2006/relationships/image" Target="../media/image114.png"/><Relationship Id="rId5" Type="http://schemas.openxmlformats.org/officeDocument/2006/relationships/image" Target="../media/image1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4.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6.pn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8.png"/><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2.png"/><Relationship Id="rId4" Type="http://schemas.openxmlformats.org/officeDocument/2006/relationships/image" Target="../media/image87.png"/><Relationship Id="rId9" Type="http://schemas.openxmlformats.org/officeDocument/2006/relationships/image" Target="../media/image23.png"/><Relationship Id="rId5" Type="http://schemas.openxmlformats.org/officeDocument/2006/relationships/image" Target="../media/image81.png"/><Relationship Id="rId6" Type="http://schemas.openxmlformats.org/officeDocument/2006/relationships/image" Target="../media/image78.png"/><Relationship Id="rId7" Type="http://schemas.openxmlformats.org/officeDocument/2006/relationships/image" Target="../media/image31.png"/><Relationship Id="rId8" Type="http://schemas.openxmlformats.org/officeDocument/2006/relationships/image" Target="../media/image3.png"/><Relationship Id="rId11" Type="http://schemas.openxmlformats.org/officeDocument/2006/relationships/image" Target="../media/image102.png"/><Relationship Id="rId10" Type="http://schemas.openxmlformats.org/officeDocument/2006/relationships/image" Target="../media/image8.png"/><Relationship Id="rId13" Type="http://schemas.openxmlformats.org/officeDocument/2006/relationships/image" Target="../media/image126.png"/><Relationship Id="rId12" Type="http://schemas.openxmlformats.org/officeDocument/2006/relationships/image" Target="../media/image108.png"/><Relationship Id="rId15" Type="http://schemas.openxmlformats.org/officeDocument/2006/relationships/image" Target="../media/image99.png"/><Relationship Id="rId14" Type="http://schemas.openxmlformats.org/officeDocument/2006/relationships/image" Target="../media/image1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huggingface.co/stabilityai/" TargetMode="External"/></Relationships>
</file>

<file path=ppt/slides/_rels/slide5.xml.rels><?xml version="1.0" encoding="UTF-8" standalone="yes"?><Relationships xmlns="http://schemas.openxmlformats.org/package/2006/relationships"><Relationship Id="rId20" Type="http://schemas.openxmlformats.org/officeDocument/2006/relationships/image" Target="../media/image21.png"/><Relationship Id="rId22" Type="http://schemas.openxmlformats.org/officeDocument/2006/relationships/image" Target="../media/image6.png"/><Relationship Id="rId21" Type="http://schemas.openxmlformats.org/officeDocument/2006/relationships/image" Target="../media/image11.png"/><Relationship Id="rId24" Type="http://schemas.openxmlformats.org/officeDocument/2006/relationships/image" Target="../media/image18.png"/><Relationship Id="rId23"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8.png"/><Relationship Id="rId26" Type="http://schemas.openxmlformats.org/officeDocument/2006/relationships/image" Target="../media/image37.png"/><Relationship Id="rId25" Type="http://schemas.openxmlformats.org/officeDocument/2006/relationships/image" Target="../media/image35.png"/><Relationship Id="rId28" Type="http://schemas.openxmlformats.org/officeDocument/2006/relationships/image" Target="../media/image31.png"/><Relationship Id="rId27"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2.png"/><Relationship Id="rId29"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22.png"/><Relationship Id="rId31" Type="http://schemas.openxmlformats.org/officeDocument/2006/relationships/image" Target="../media/image29.png"/><Relationship Id="rId30" Type="http://schemas.openxmlformats.org/officeDocument/2006/relationships/image" Target="../media/image23.png"/><Relationship Id="rId11" Type="http://schemas.openxmlformats.org/officeDocument/2006/relationships/image" Target="../media/image4.png"/><Relationship Id="rId33" Type="http://schemas.openxmlformats.org/officeDocument/2006/relationships/image" Target="../media/image28.png"/><Relationship Id="rId10" Type="http://schemas.openxmlformats.org/officeDocument/2006/relationships/image" Target="../media/image10.png"/><Relationship Id="rId32" Type="http://schemas.openxmlformats.org/officeDocument/2006/relationships/image" Target="../media/image39.png"/><Relationship Id="rId13" Type="http://schemas.openxmlformats.org/officeDocument/2006/relationships/image" Target="../media/image14.png"/><Relationship Id="rId35" Type="http://schemas.openxmlformats.org/officeDocument/2006/relationships/image" Target="../media/image34.png"/><Relationship Id="rId12" Type="http://schemas.openxmlformats.org/officeDocument/2006/relationships/image" Target="../media/image3.png"/><Relationship Id="rId34" Type="http://schemas.openxmlformats.org/officeDocument/2006/relationships/image" Target="../media/image41.png"/><Relationship Id="rId15" Type="http://schemas.openxmlformats.org/officeDocument/2006/relationships/image" Target="../media/image19.png"/><Relationship Id="rId37" Type="http://schemas.openxmlformats.org/officeDocument/2006/relationships/image" Target="../media/image33.png"/><Relationship Id="rId14" Type="http://schemas.openxmlformats.org/officeDocument/2006/relationships/image" Target="../media/image25.png"/><Relationship Id="rId36" Type="http://schemas.openxmlformats.org/officeDocument/2006/relationships/image" Target="../media/image44.png"/><Relationship Id="rId17" Type="http://schemas.openxmlformats.org/officeDocument/2006/relationships/image" Target="../media/image5.png"/><Relationship Id="rId16" Type="http://schemas.openxmlformats.org/officeDocument/2006/relationships/image" Target="../media/image9.png"/><Relationship Id="rId38" Type="http://schemas.openxmlformats.org/officeDocument/2006/relationships/image" Target="../media/image26.png"/><Relationship Id="rId19" Type="http://schemas.openxmlformats.org/officeDocument/2006/relationships/image" Target="../media/image2.png"/><Relationship Id="rId1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3.png"/><Relationship Id="rId5" Type="http://schemas.openxmlformats.org/officeDocument/2006/relationships/image" Target="../media/image23.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43.png"/><Relationship Id="rId9" Type="http://schemas.openxmlformats.org/officeDocument/2006/relationships/image" Target="../media/image49.png"/><Relationship Id="rId5" Type="http://schemas.openxmlformats.org/officeDocument/2006/relationships/image" Target="../media/image40.png"/><Relationship Id="rId6" Type="http://schemas.openxmlformats.org/officeDocument/2006/relationships/image" Target="../media/image48.png"/><Relationship Id="rId7" Type="http://schemas.openxmlformats.org/officeDocument/2006/relationships/image" Target="../media/image45.png"/><Relationship Id="rId8" Type="http://schemas.openxmlformats.org/officeDocument/2006/relationships/image" Target="../media/image55.png"/><Relationship Id="rId11" Type="http://schemas.openxmlformats.org/officeDocument/2006/relationships/image" Target="../media/image32.png"/><Relationship Id="rId10" Type="http://schemas.openxmlformats.org/officeDocument/2006/relationships/image" Target="../media/image36.png"/><Relationship Id="rId13" Type="http://schemas.openxmlformats.org/officeDocument/2006/relationships/image" Target="../media/image68.png"/><Relationship Id="rId12" Type="http://schemas.openxmlformats.org/officeDocument/2006/relationships/image" Target="../media/image38.png"/><Relationship Id="rId15" Type="http://schemas.openxmlformats.org/officeDocument/2006/relationships/image" Target="../media/image46.png"/><Relationship Id="rId14" Type="http://schemas.openxmlformats.org/officeDocument/2006/relationships/image" Target="../media/image72.png"/><Relationship Id="rId17" Type="http://schemas.openxmlformats.org/officeDocument/2006/relationships/image" Target="../media/image47.png"/><Relationship Id="rId16" Type="http://schemas.openxmlformats.org/officeDocument/2006/relationships/image" Target="../media/image50.png"/><Relationship Id="rId18"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66.png"/><Relationship Id="rId7" Type="http://schemas.openxmlformats.org/officeDocument/2006/relationships/image" Target="../media/image56.png"/><Relationship Id="rId8" Type="http://schemas.openxmlformats.org/officeDocument/2006/relationships/image" Target="../media/image52.png"/><Relationship Id="rId11" Type="http://schemas.openxmlformats.org/officeDocument/2006/relationships/image" Target="../media/image69.png"/><Relationship Id="rId10" Type="http://schemas.openxmlformats.org/officeDocument/2006/relationships/image" Target="../media/image59.png"/><Relationship Id="rId13" Type="http://schemas.openxmlformats.org/officeDocument/2006/relationships/image" Target="../media/image74.png"/><Relationship Id="rId12" Type="http://schemas.openxmlformats.org/officeDocument/2006/relationships/image" Target="../media/image58.png"/><Relationship Id="rId15" Type="http://schemas.openxmlformats.org/officeDocument/2006/relationships/image" Target="../media/image57.png"/><Relationship Id="rId14" Type="http://schemas.openxmlformats.org/officeDocument/2006/relationships/image" Target="../media/image67.png"/><Relationship Id="rId17" Type="http://schemas.openxmlformats.org/officeDocument/2006/relationships/image" Target="../media/image71.png"/><Relationship Id="rId16" Type="http://schemas.openxmlformats.org/officeDocument/2006/relationships/image" Target="../media/image64.png"/><Relationship Id="rId18"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
              <a:t>Diffusion models</a:t>
            </a:r>
            <a:endParaRPr/>
          </a:p>
        </p:txBody>
      </p:sp>
      <p:sp>
        <p:nvSpPr>
          <p:cNvPr id="83" name="Google Shape;83;p13"/>
          <p:cNvSpPr txBox="1"/>
          <p:nvPr>
            <p:ph idx="1" type="subTitle"/>
          </p:nvPr>
        </p:nvSpPr>
        <p:spPr>
          <a:xfrm>
            <a:off x="1371600" y="2417100"/>
            <a:ext cx="6400800" cy="159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SzPts val="2200"/>
              <a:buNone/>
            </a:pPr>
            <a:r>
              <a:rPr b="1" lang="es">
                <a:solidFill>
                  <a:schemeClr val="accent1"/>
                </a:solidFill>
              </a:rPr>
              <a:t>Module: </a:t>
            </a:r>
            <a:r>
              <a:rPr lang="es">
                <a:solidFill>
                  <a:schemeClr val="accent1"/>
                </a:solidFill>
              </a:rPr>
              <a:t>C5</a:t>
            </a:r>
            <a:endParaRPr>
              <a:solidFill>
                <a:schemeClr val="accent1"/>
              </a:solidFill>
            </a:endParaRPr>
          </a:p>
          <a:p>
            <a:pPr indent="0" lvl="0" marL="0" rtl="0" algn="l">
              <a:lnSpc>
                <a:spcPct val="100000"/>
              </a:lnSpc>
              <a:spcBef>
                <a:spcPts val="440"/>
              </a:spcBef>
              <a:spcAft>
                <a:spcPts val="0"/>
              </a:spcAft>
              <a:buSzPts val="2200"/>
              <a:buNone/>
            </a:pPr>
            <a:r>
              <a:rPr b="1" lang="es">
                <a:solidFill>
                  <a:schemeClr val="accent1"/>
                </a:solidFill>
              </a:rPr>
              <a:t>Group:</a:t>
            </a:r>
            <a:r>
              <a:rPr lang="es">
                <a:solidFill>
                  <a:schemeClr val="accent1"/>
                </a:solidFill>
              </a:rPr>
              <a:t> 7</a:t>
            </a:r>
            <a:endParaRPr>
              <a:solidFill>
                <a:schemeClr val="accent1"/>
              </a:solidFill>
            </a:endParaRPr>
          </a:p>
          <a:p>
            <a:pPr indent="0" lvl="0" marL="0" rtl="0" algn="l">
              <a:lnSpc>
                <a:spcPct val="100000"/>
              </a:lnSpc>
              <a:spcBef>
                <a:spcPts val="440"/>
              </a:spcBef>
              <a:spcAft>
                <a:spcPts val="0"/>
              </a:spcAft>
              <a:buSzPts val="2200"/>
              <a:buNone/>
            </a:pPr>
            <a:r>
              <a:rPr b="1" lang="es">
                <a:solidFill>
                  <a:schemeClr val="accent1"/>
                </a:solidFill>
              </a:rPr>
              <a:t>Students: </a:t>
            </a:r>
            <a:r>
              <a:rPr lang="es">
                <a:solidFill>
                  <a:schemeClr val="accent1"/>
                </a:solidFill>
              </a:rPr>
              <a:t>Cristian Gutiérrez</a:t>
            </a:r>
            <a:endParaRPr>
              <a:solidFill>
                <a:schemeClr val="accent1"/>
              </a:solidFill>
            </a:endParaRPr>
          </a:p>
          <a:p>
            <a:pPr indent="0" lvl="0" marL="0" rtl="0" algn="l">
              <a:lnSpc>
                <a:spcPct val="100000"/>
              </a:lnSpc>
              <a:spcBef>
                <a:spcPts val="440"/>
              </a:spcBef>
              <a:spcAft>
                <a:spcPts val="0"/>
              </a:spcAft>
              <a:buSzPts val="2200"/>
              <a:buNone/>
            </a:pPr>
            <a:r>
              <a:rPr lang="es">
                <a:solidFill>
                  <a:schemeClr val="accent1"/>
                </a:solidFill>
              </a:rPr>
              <a:t>			Iñaki Lacunza</a:t>
            </a:r>
            <a:endParaRPr>
              <a:solidFill>
                <a:schemeClr val="accent1"/>
              </a:solidFill>
            </a:endParaRPr>
          </a:p>
          <a:p>
            <a:pPr indent="0" lvl="0" marL="0" rtl="0" algn="l">
              <a:lnSpc>
                <a:spcPct val="100000"/>
              </a:lnSpc>
              <a:spcBef>
                <a:spcPts val="440"/>
              </a:spcBef>
              <a:spcAft>
                <a:spcPts val="0"/>
              </a:spcAft>
              <a:buSzPts val="2200"/>
              <a:buNone/>
            </a:pPr>
            <a:r>
              <a:rPr lang="es">
                <a:solidFill>
                  <a:schemeClr val="accent1"/>
                </a:solidFill>
              </a:rPr>
              <a:t>			Marco Cordón</a:t>
            </a:r>
            <a:endParaRPr>
              <a:solidFill>
                <a:schemeClr val="accent1"/>
              </a:solidFill>
            </a:endParaRPr>
          </a:p>
          <a:p>
            <a:pPr indent="0" lvl="0" marL="0" rtl="0" algn="l">
              <a:lnSpc>
                <a:spcPct val="100000"/>
              </a:lnSpc>
              <a:spcBef>
                <a:spcPts val="440"/>
              </a:spcBef>
              <a:spcAft>
                <a:spcPts val="0"/>
              </a:spcAft>
              <a:buSzPts val="2200"/>
              <a:buNone/>
            </a:pPr>
            <a:r>
              <a:rPr lang="es">
                <a:solidFill>
                  <a:schemeClr val="accent1"/>
                </a:solidFill>
              </a:rPr>
              <a:t>			Merlès Subirà</a:t>
            </a:r>
            <a:endParaRPr>
              <a:solidFill>
                <a:schemeClr val="accent1"/>
              </a:solidFill>
            </a:endParaRPr>
          </a:p>
        </p:txBody>
      </p:sp>
      <p:pic>
        <p:nvPicPr>
          <p:cNvPr descr="D:\MARIA\DOCENCIA\_MASTER\MASTER (2013-2014)\WEB MASTER\TEMPLATE PPT\Basic logo.png" id="84" name="Google Shape;84;p13"/>
          <p:cNvPicPr preferRelativeResize="0"/>
          <p:nvPr/>
        </p:nvPicPr>
        <p:blipFill rotWithShape="1">
          <a:blip r:embed="rId3">
            <a:alphaModFix/>
          </a:blip>
          <a:srcRect b="12601" l="3353" r="0" t="0"/>
          <a:stretch/>
        </p:blipFill>
        <p:spPr>
          <a:xfrm>
            <a:off x="2060675" y="0"/>
            <a:ext cx="4965239" cy="1597825"/>
          </a:xfrm>
          <a:prstGeom prst="rect">
            <a:avLst/>
          </a:prstGeom>
          <a:noFill/>
          <a:ln>
            <a:noFill/>
          </a:ln>
        </p:spPr>
      </p:pic>
      <p:sp>
        <p:nvSpPr>
          <p:cNvPr id="85" name="Google Shape;85;p13"/>
          <p:cNvSpPr txBox="1"/>
          <p:nvPr>
            <p:ph idx="12" type="sldNum"/>
          </p:nvPr>
        </p:nvSpPr>
        <p:spPr>
          <a:xfrm>
            <a:off x="8305800" y="4786313"/>
            <a:ext cx="736500" cy="273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2"/>
          <p:cNvSpPr txBox="1"/>
          <p:nvPr>
            <p:ph type="title"/>
          </p:nvPr>
        </p:nvSpPr>
        <p:spPr>
          <a:xfrm>
            <a:off x="330200" y="148800"/>
            <a:ext cx="8483700" cy="443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
              <a:t>Task (b): Technical Exploration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3"/>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
              <a:t>Task (b): Technical Exploration</a:t>
            </a:r>
            <a:endParaRPr/>
          </a:p>
        </p:txBody>
      </p:sp>
      <p:sp>
        <p:nvSpPr>
          <p:cNvPr id="255" name="Google Shape;255;p23"/>
          <p:cNvSpPr txBox="1"/>
          <p:nvPr/>
        </p:nvSpPr>
        <p:spPr>
          <a:xfrm>
            <a:off x="330225" y="628525"/>
            <a:ext cx="8483700" cy="8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Given our initial benchmark done in </a:t>
            </a:r>
            <a:r>
              <a:rPr b="1" lang="es">
                <a:solidFill>
                  <a:schemeClr val="dk1"/>
                </a:solidFill>
              </a:rPr>
              <a:t>Task (a)</a:t>
            </a:r>
            <a:r>
              <a:rPr lang="es">
                <a:solidFill>
                  <a:schemeClr val="dk1"/>
                </a:solidFill>
              </a:rPr>
              <a:t>, during this section we will focus on Stable Diffusion 2.1 model because there is more room for improvement. We think that SD XL already gives good results with the default provided model.</a:t>
            </a:r>
            <a:endParaRPr>
              <a:solidFill>
                <a:schemeClr val="dk1"/>
              </a:solidFill>
            </a:endParaRPr>
          </a:p>
        </p:txBody>
      </p:sp>
      <p:sp>
        <p:nvSpPr>
          <p:cNvPr id="256" name="Google Shape;256;p23"/>
          <p:cNvSpPr txBox="1"/>
          <p:nvPr/>
        </p:nvSpPr>
        <p:spPr>
          <a:xfrm>
            <a:off x="330200" y="1419750"/>
            <a:ext cx="8125200" cy="74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287D7D"/>
                </a:solidFill>
              </a:rPr>
              <a:t>Number of inference steps</a:t>
            </a:r>
            <a:endParaRPr b="1" sz="1500">
              <a:solidFill>
                <a:srgbClr val="287D7D"/>
              </a:solidFill>
            </a:endParaRPr>
          </a:p>
          <a:p>
            <a:pPr indent="0" lvl="0" marL="0" rtl="0" algn="just">
              <a:spcBef>
                <a:spcPts val="0"/>
              </a:spcBef>
              <a:spcAft>
                <a:spcPts val="0"/>
              </a:spcAft>
              <a:buNone/>
            </a:pPr>
            <a:r>
              <a:rPr lang="es">
                <a:solidFill>
                  <a:schemeClr val="dk1"/>
                </a:solidFill>
                <a:highlight>
                  <a:srgbClr val="FFFFFF"/>
                </a:highlight>
              </a:rPr>
              <a:t>The number of denoising steps. More denoising steps usually lead to a higher quality image at the expense of slower inference.</a:t>
            </a:r>
            <a:endParaRPr>
              <a:solidFill>
                <a:schemeClr val="dk1"/>
              </a:solidFill>
            </a:endParaRPr>
          </a:p>
          <a:p>
            <a:pPr indent="0" lvl="0" marL="0" rtl="0" algn="l">
              <a:spcBef>
                <a:spcPts val="0"/>
              </a:spcBef>
              <a:spcAft>
                <a:spcPts val="0"/>
              </a:spcAft>
              <a:buNone/>
            </a:pPr>
            <a:r>
              <a:t/>
            </a:r>
            <a:endParaRPr sz="2200">
              <a:solidFill>
                <a:schemeClr val="dk1"/>
              </a:solidFill>
            </a:endParaRPr>
          </a:p>
        </p:txBody>
      </p:sp>
      <p:sp>
        <p:nvSpPr>
          <p:cNvPr id="257" name="Google Shape;257;p23"/>
          <p:cNvSpPr txBox="1"/>
          <p:nvPr/>
        </p:nvSpPr>
        <p:spPr>
          <a:xfrm>
            <a:off x="400475" y="2333350"/>
            <a:ext cx="11292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20 steps</a:t>
            </a:r>
            <a:endParaRPr sz="1500" u="sng">
              <a:solidFill>
                <a:schemeClr val="dk1"/>
              </a:solidFill>
            </a:endParaRPr>
          </a:p>
        </p:txBody>
      </p:sp>
      <p:sp>
        <p:nvSpPr>
          <p:cNvPr id="258" name="Google Shape;258;p23"/>
          <p:cNvSpPr txBox="1"/>
          <p:nvPr/>
        </p:nvSpPr>
        <p:spPr>
          <a:xfrm>
            <a:off x="1634838" y="3613400"/>
            <a:ext cx="11292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500</a:t>
            </a:r>
            <a:r>
              <a:rPr lang="es" sz="1500" u="sng">
                <a:solidFill>
                  <a:schemeClr val="dk1"/>
                </a:solidFill>
              </a:rPr>
              <a:t> steps</a:t>
            </a:r>
            <a:endParaRPr sz="1500" u="sng">
              <a:solidFill>
                <a:schemeClr val="dk1"/>
              </a:solidFill>
            </a:endParaRPr>
          </a:p>
        </p:txBody>
      </p:sp>
      <p:sp>
        <p:nvSpPr>
          <p:cNvPr id="259" name="Google Shape;259;p23"/>
          <p:cNvSpPr txBox="1"/>
          <p:nvPr/>
        </p:nvSpPr>
        <p:spPr>
          <a:xfrm>
            <a:off x="400475" y="3613400"/>
            <a:ext cx="11292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250</a:t>
            </a:r>
            <a:r>
              <a:rPr lang="es" sz="1500" u="sng">
                <a:solidFill>
                  <a:schemeClr val="dk1"/>
                </a:solidFill>
              </a:rPr>
              <a:t> steps</a:t>
            </a:r>
            <a:endParaRPr sz="1500" u="sng">
              <a:solidFill>
                <a:schemeClr val="dk1"/>
              </a:solidFill>
            </a:endParaRPr>
          </a:p>
        </p:txBody>
      </p:sp>
      <p:sp>
        <p:nvSpPr>
          <p:cNvPr id="260" name="Google Shape;260;p23"/>
          <p:cNvSpPr txBox="1"/>
          <p:nvPr/>
        </p:nvSpPr>
        <p:spPr>
          <a:xfrm>
            <a:off x="1634838" y="2333350"/>
            <a:ext cx="11292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50 steps</a:t>
            </a:r>
            <a:endParaRPr sz="1500" u="sng">
              <a:solidFill>
                <a:schemeClr val="dk1"/>
              </a:solidFill>
            </a:endParaRPr>
          </a:p>
        </p:txBody>
      </p:sp>
      <p:pic>
        <p:nvPicPr>
          <p:cNvPr id="261" name="Google Shape;261;p23"/>
          <p:cNvPicPr preferRelativeResize="0"/>
          <p:nvPr/>
        </p:nvPicPr>
        <p:blipFill>
          <a:blip r:embed="rId3">
            <a:alphaModFix/>
          </a:blip>
          <a:stretch>
            <a:fillRect/>
          </a:stretch>
        </p:blipFill>
        <p:spPr>
          <a:xfrm>
            <a:off x="1765675" y="2678212"/>
            <a:ext cx="867525" cy="867525"/>
          </a:xfrm>
          <a:prstGeom prst="rect">
            <a:avLst/>
          </a:prstGeom>
          <a:noFill/>
          <a:ln>
            <a:noFill/>
          </a:ln>
        </p:spPr>
      </p:pic>
      <p:pic>
        <p:nvPicPr>
          <p:cNvPr id="262" name="Google Shape;262;p23"/>
          <p:cNvPicPr preferRelativeResize="0"/>
          <p:nvPr/>
        </p:nvPicPr>
        <p:blipFill>
          <a:blip r:embed="rId4">
            <a:alphaModFix/>
          </a:blip>
          <a:stretch>
            <a:fillRect/>
          </a:stretch>
        </p:blipFill>
        <p:spPr>
          <a:xfrm>
            <a:off x="531325" y="2678200"/>
            <a:ext cx="867525" cy="867525"/>
          </a:xfrm>
          <a:prstGeom prst="rect">
            <a:avLst/>
          </a:prstGeom>
          <a:noFill/>
          <a:ln>
            <a:noFill/>
          </a:ln>
        </p:spPr>
      </p:pic>
      <p:graphicFrame>
        <p:nvGraphicFramePr>
          <p:cNvPr id="263" name="Google Shape;263;p23"/>
          <p:cNvGraphicFramePr/>
          <p:nvPr/>
        </p:nvGraphicFramePr>
        <p:xfrm>
          <a:off x="3722425" y="2475125"/>
          <a:ext cx="3000000" cy="3000000"/>
        </p:xfrm>
        <a:graphic>
          <a:graphicData uri="http://schemas.openxmlformats.org/drawingml/2006/table">
            <a:tbl>
              <a:tblPr>
                <a:noFill/>
                <a:tableStyleId>{52A65D9E-F900-46B4-974C-60284A544613}</a:tableStyleId>
              </a:tblPr>
              <a:tblGrid>
                <a:gridCol w="985350"/>
                <a:gridCol w="1037200"/>
                <a:gridCol w="1076025"/>
                <a:gridCol w="1034950"/>
                <a:gridCol w="1065750"/>
              </a:tblGrid>
              <a:tr h="436225">
                <a:tc>
                  <a:txBody>
                    <a:bodyPr/>
                    <a:lstStyle/>
                    <a:p>
                      <a:pPr indent="0" lvl="0" marL="0" rtl="0" algn="ctr">
                        <a:spcBef>
                          <a:spcPts val="0"/>
                        </a:spcBef>
                        <a:spcAft>
                          <a:spcPts val="0"/>
                        </a:spcAft>
                        <a:buNone/>
                      </a:pPr>
                      <a:r>
                        <a:t/>
                      </a:r>
                      <a:endParaRPr i="1" sz="1000"/>
                    </a:p>
                    <a:p>
                      <a:pPr indent="0" lvl="0" marL="0" rtl="0" algn="ctr">
                        <a:spcBef>
                          <a:spcPts val="0"/>
                        </a:spcBef>
                        <a:spcAft>
                          <a:spcPts val="0"/>
                        </a:spcAft>
                        <a:buNone/>
                      </a:pPr>
                      <a:r>
                        <a:rPr i="1" lang="es" sz="1000"/>
                        <a:t>DDPM</a:t>
                      </a:r>
                      <a:endParaRPr i="1" sz="1000"/>
                    </a:p>
                  </a:txBody>
                  <a:tcPr marT="91425" marB="91425" marR="91425" marL="91425"/>
                </a:tc>
                <a:tc>
                  <a:txBody>
                    <a:bodyPr/>
                    <a:lstStyle/>
                    <a:p>
                      <a:pPr indent="0" lvl="0" marL="0" rtl="0" algn="ctr">
                        <a:spcBef>
                          <a:spcPts val="0"/>
                        </a:spcBef>
                        <a:spcAft>
                          <a:spcPts val="0"/>
                        </a:spcAft>
                        <a:buNone/>
                      </a:pPr>
                      <a:r>
                        <a:rPr b="1" lang="es" sz="1000"/>
                        <a:t>20 steps</a:t>
                      </a:r>
                      <a:br>
                        <a:rPr lang="es" sz="1000"/>
                      </a:br>
                      <a:r>
                        <a:rPr lang="es" sz="1000"/>
                        <a:t>Inference time (s)</a:t>
                      </a:r>
                      <a:endParaRPr sz="1000"/>
                    </a:p>
                  </a:txBody>
                  <a:tcPr marT="91425" marB="91425" marR="91425" marL="91425">
                    <a:lnR cap="flat" cmpd="sng" w="9525">
                      <a:solidFill>
                        <a:srgbClr val="9E9E9E"/>
                      </a:solidFill>
                      <a:prstDash val="solid"/>
                      <a:round/>
                      <a:headEnd len="sm" w="sm" type="none"/>
                      <a:tailEnd len="sm" w="sm" type="none"/>
                    </a:lnR>
                    <a:solidFill>
                      <a:srgbClr val="CFE2F3"/>
                    </a:solidFill>
                  </a:tcPr>
                </a:tc>
                <a:tc>
                  <a:txBody>
                    <a:bodyPr/>
                    <a:lstStyle/>
                    <a:p>
                      <a:pPr indent="0" lvl="0" marL="0" rtl="0" algn="ctr">
                        <a:spcBef>
                          <a:spcPts val="0"/>
                        </a:spcBef>
                        <a:spcAft>
                          <a:spcPts val="0"/>
                        </a:spcAft>
                        <a:buNone/>
                      </a:pPr>
                      <a:r>
                        <a:rPr b="1" lang="es" sz="1000"/>
                        <a:t>50 steps</a:t>
                      </a:r>
                      <a:br>
                        <a:rPr lang="es" sz="1000"/>
                      </a:br>
                      <a:r>
                        <a:rPr lang="es" sz="1000"/>
                        <a:t>Inference time (s)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es" sz="1000"/>
                        <a:t>250 steps</a:t>
                      </a:r>
                      <a:endParaRPr b="1" sz="1000"/>
                    </a:p>
                    <a:p>
                      <a:pPr indent="0" lvl="0" marL="0" rtl="0" algn="ctr">
                        <a:spcBef>
                          <a:spcPts val="0"/>
                        </a:spcBef>
                        <a:spcAft>
                          <a:spcPts val="0"/>
                        </a:spcAft>
                        <a:buClr>
                          <a:schemeClr val="dk1"/>
                        </a:buClr>
                        <a:buSzPts val="1100"/>
                        <a:buFont typeface="Arial"/>
                        <a:buNone/>
                      </a:pPr>
                      <a:r>
                        <a:rPr lang="es" sz="1000">
                          <a:solidFill>
                            <a:schemeClr val="dk1"/>
                          </a:solidFill>
                        </a:rPr>
                        <a:t>Inference time (s)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s" sz="1000"/>
                        <a:t>500 steps</a:t>
                      </a:r>
                      <a:endParaRPr b="1" sz="1000"/>
                    </a:p>
                    <a:p>
                      <a:pPr indent="0" lvl="0" marL="0" rtl="0" algn="ctr">
                        <a:spcBef>
                          <a:spcPts val="0"/>
                        </a:spcBef>
                        <a:spcAft>
                          <a:spcPts val="0"/>
                        </a:spcAft>
                        <a:buClr>
                          <a:schemeClr val="dk1"/>
                        </a:buClr>
                        <a:buSzPts val="1100"/>
                        <a:buFont typeface="Arial"/>
                        <a:buNone/>
                      </a:pPr>
                      <a:r>
                        <a:rPr lang="es" sz="1000">
                          <a:solidFill>
                            <a:schemeClr val="dk1"/>
                          </a:solidFill>
                        </a:rPr>
                        <a:t>Inference time (s)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298600">
                <a:tc>
                  <a:txBody>
                    <a:bodyPr/>
                    <a:lstStyle/>
                    <a:p>
                      <a:pPr indent="0" lvl="0" marL="0" rtl="0" algn="l">
                        <a:spcBef>
                          <a:spcPts val="0"/>
                        </a:spcBef>
                        <a:spcAft>
                          <a:spcPts val="0"/>
                        </a:spcAft>
                        <a:buNone/>
                      </a:pPr>
                      <a:r>
                        <a:rPr b="1" lang="es" sz="1000"/>
                        <a:t>SD 2.1</a:t>
                      </a:r>
                      <a:endParaRPr b="1" sz="1000"/>
                    </a:p>
                  </a:txBody>
                  <a:tcPr marT="91425" marB="91425" marR="91425" marL="91425"/>
                </a:tc>
                <a:tc>
                  <a:txBody>
                    <a:bodyPr/>
                    <a:lstStyle/>
                    <a:p>
                      <a:pPr indent="0" lvl="0" marL="0" rtl="0" algn="ctr">
                        <a:spcBef>
                          <a:spcPts val="0"/>
                        </a:spcBef>
                        <a:spcAft>
                          <a:spcPts val="0"/>
                        </a:spcAft>
                        <a:buNone/>
                      </a:pPr>
                      <a:r>
                        <a:rPr lang="es" sz="1100"/>
                        <a:t>6.82</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sz="1100"/>
                        <a:t>5.37</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100"/>
                        <a:t>87.40</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100"/>
                        <a:t>51.53</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8600">
                <a:tc>
                  <a:txBody>
                    <a:bodyPr/>
                    <a:lstStyle/>
                    <a:p>
                      <a:pPr indent="0" lvl="0" marL="0" rtl="0" algn="l">
                        <a:spcBef>
                          <a:spcPts val="0"/>
                        </a:spcBef>
                        <a:spcAft>
                          <a:spcPts val="0"/>
                        </a:spcAft>
                        <a:buNone/>
                      </a:pPr>
                      <a:r>
                        <a:rPr b="1" lang="es" sz="1000"/>
                        <a:t>SD XL</a:t>
                      </a:r>
                      <a:endParaRPr b="1" sz="1000"/>
                    </a:p>
                  </a:txBody>
                  <a:tcPr marT="91425" marB="91425" marR="91425" marL="91425"/>
                </a:tc>
                <a:tc>
                  <a:txBody>
                    <a:bodyPr/>
                    <a:lstStyle/>
                    <a:p>
                      <a:pPr indent="0" lvl="0" marL="0" rtl="0" algn="ctr">
                        <a:spcBef>
                          <a:spcPts val="0"/>
                        </a:spcBef>
                        <a:spcAft>
                          <a:spcPts val="0"/>
                        </a:spcAft>
                        <a:buNone/>
                      </a:pPr>
                      <a:r>
                        <a:rPr lang="es" sz="1100"/>
                        <a:t>8.37</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sz="1100"/>
                        <a:t>13.66</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100"/>
                        <a:t>67.94</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100"/>
                        <a:t>132.5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8600">
                <a:tc>
                  <a:txBody>
                    <a:bodyPr/>
                    <a:lstStyle/>
                    <a:p>
                      <a:pPr indent="0" lvl="0" marL="0" rtl="0" algn="l">
                        <a:spcBef>
                          <a:spcPts val="0"/>
                        </a:spcBef>
                        <a:spcAft>
                          <a:spcPts val="0"/>
                        </a:spcAft>
                        <a:buNone/>
                      </a:pPr>
                      <a:r>
                        <a:rPr b="1" lang="es" sz="1000"/>
                        <a:t>SD 2.1 Turbo</a:t>
                      </a:r>
                      <a:endParaRPr b="1" sz="1000"/>
                    </a:p>
                  </a:txBody>
                  <a:tcPr marT="91425" marB="91425" marR="91425" marL="91425"/>
                </a:tc>
                <a:tc>
                  <a:txBody>
                    <a:bodyPr/>
                    <a:lstStyle/>
                    <a:p>
                      <a:pPr indent="0" lvl="0" marL="0" rtl="0" algn="ctr">
                        <a:spcBef>
                          <a:spcPts val="0"/>
                        </a:spcBef>
                        <a:spcAft>
                          <a:spcPts val="0"/>
                        </a:spcAft>
                        <a:buNone/>
                      </a:pPr>
                      <a:r>
                        <a:rPr lang="es" sz="1100"/>
                        <a:t>2.13</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sz="1100"/>
                        <a:t>2.56</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100"/>
                        <a:t>12.62</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100"/>
                        <a:t>23.62</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8600">
                <a:tc>
                  <a:txBody>
                    <a:bodyPr/>
                    <a:lstStyle/>
                    <a:p>
                      <a:pPr indent="0" lvl="0" marL="0" rtl="0" algn="l">
                        <a:spcBef>
                          <a:spcPts val="0"/>
                        </a:spcBef>
                        <a:spcAft>
                          <a:spcPts val="0"/>
                        </a:spcAft>
                        <a:buNone/>
                      </a:pPr>
                      <a:r>
                        <a:rPr b="1" lang="es" sz="1000"/>
                        <a:t>SD XL Turbo</a:t>
                      </a:r>
                      <a:endParaRPr b="1" sz="1000"/>
                    </a:p>
                  </a:txBody>
                  <a:tcPr marT="91425" marB="91425" marR="91425" marL="91425"/>
                </a:tc>
                <a:tc>
                  <a:txBody>
                    <a:bodyPr/>
                    <a:lstStyle/>
                    <a:p>
                      <a:pPr indent="0" lvl="0" marL="0" rtl="0" algn="ctr">
                        <a:spcBef>
                          <a:spcPts val="0"/>
                        </a:spcBef>
                        <a:spcAft>
                          <a:spcPts val="0"/>
                        </a:spcAft>
                        <a:buNone/>
                      </a:pPr>
                      <a:r>
                        <a:rPr lang="es" sz="1100"/>
                        <a:t>3.49</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sz="1100"/>
                        <a:t>4.34</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100"/>
                        <a:t>20.50</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100"/>
                        <a:t>39.66</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64" name="Google Shape;264;p23"/>
          <p:cNvPicPr preferRelativeResize="0"/>
          <p:nvPr/>
        </p:nvPicPr>
        <p:blipFill>
          <a:blip r:embed="rId5">
            <a:alphaModFix/>
          </a:blip>
          <a:stretch>
            <a:fillRect/>
          </a:stretch>
        </p:blipFill>
        <p:spPr>
          <a:xfrm>
            <a:off x="531313" y="3958275"/>
            <a:ext cx="867525" cy="867525"/>
          </a:xfrm>
          <a:prstGeom prst="rect">
            <a:avLst/>
          </a:prstGeom>
          <a:noFill/>
          <a:ln>
            <a:noFill/>
          </a:ln>
        </p:spPr>
      </p:pic>
      <p:sp>
        <p:nvSpPr>
          <p:cNvPr id="265" name="Google Shape;265;p23"/>
          <p:cNvSpPr txBox="1"/>
          <p:nvPr/>
        </p:nvSpPr>
        <p:spPr>
          <a:xfrm>
            <a:off x="2726863" y="3496375"/>
            <a:ext cx="753900" cy="4797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000">
                <a:solidFill>
                  <a:schemeClr val="dk1"/>
                </a:solidFill>
              </a:rPr>
              <a:t>SD 2.1 Images</a:t>
            </a:r>
            <a:endParaRPr b="1" sz="1000">
              <a:solidFill>
                <a:schemeClr val="dk1"/>
              </a:solidFill>
            </a:endParaRPr>
          </a:p>
        </p:txBody>
      </p:sp>
      <p:pic>
        <p:nvPicPr>
          <p:cNvPr id="266" name="Google Shape;266;p23"/>
          <p:cNvPicPr preferRelativeResize="0"/>
          <p:nvPr/>
        </p:nvPicPr>
        <p:blipFill>
          <a:blip r:embed="rId6">
            <a:alphaModFix/>
          </a:blip>
          <a:stretch>
            <a:fillRect/>
          </a:stretch>
        </p:blipFill>
        <p:spPr>
          <a:xfrm>
            <a:off x="1765675" y="3958250"/>
            <a:ext cx="867525" cy="867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nvSpPr>
        <p:spPr>
          <a:xfrm>
            <a:off x="4133600" y="2651038"/>
            <a:ext cx="12165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200">
                <a:solidFill>
                  <a:srgbClr val="FF0000"/>
                </a:solidFill>
              </a:rPr>
              <a:t>???</a:t>
            </a:r>
            <a:endParaRPr b="1" sz="2200">
              <a:solidFill>
                <a:srgbClr val="FF0000"/>
              </a:solidFill>
            </a:endParaRPr>
          </a:p>
        </p:txBody>
      </p:sp>
      <p:sp>
        <p:nvSpPr>
          <p:cNvPr id="272" name="Google Shape;272;p24"/>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
              <a:t>Task (b): Technical Exploration</a:t>
            </a:r>
            <a:endParaRPr/>
          </a:p>
        </p:txBody>
      </p:sp>
      <p:sp>
        <p:nvSpPr>
          <p:cNvPr id="273" name="Google Shape;273;p24"/>
          <p:cNvSpPr txBox="1"/>
          <p:nvPr/>
        </p:nvSpPr>
        <p:spPr>
          <a:xfrm>
            <a:off x="330225" y="628525"/>
            <a:ext cx="8483700" cy="8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4" name="Google Shape;274;p24"/>
          <p:cNvSpPr txBox="1"/>
          <p:nvPr/>
        </p:nvSpPr>
        <p:spPr>
          <a:xfrm>
            <a:off x="415675" y="921475"/>
            <a:ext cx="3465900" cy="25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287D7D"/>
                </a:solidFill>
              </a:rPr>
              <a:t>DDPM vs DDIM</a:t>
            </a:r>
            <a:endParaRPr b="1" sz="1500">
              <a:solidFill>
                <a:srgbClr val="287D7D"/>
              </a:solidFill>
            </a:endParaRPr>
          </a:p>
          <a:p>
            <a:pPr indent="0" lvl="0" marL="0" rtl="0" algn="l">
              <a:spcBef>
                <a:spcPts val="0"/>
              </a:spcBef>
              <a:spcAft>
                <a:spcPts val="0"/>
              </a:spcAft>
              <a:buNone/>
            </a:pPr>
            <a:r>
              <a:rPr lang="es">
                <a:solidFill>
                  <a:schemeClr val="dk1"/>
                </a:solidFill>
              </a:rPr>
              <a:t>We tested using DDIM with 500 inference steps and they produce similar inference time results…</a:t>
            </a:r>
            <a:endParaRPr>
              <a:solidFill>
                <a:schemeClr val="dk1"/>
              </a:solidFill>
            </a:endParaRPr>
          </a:p>
          <a:p>
            <a:pPr indent="0" lvl="0" marL="0" rtl="0" algn="l">
              <a:spcBef>
                <a:spcPts val="0"/>
              </a:spcBef>
              <a:spcAft>
                <a:spcPts val="0"/>
              </a:spcAft>
              <a:buNone/>
            </a:pPr>
            <a:r>
              <a:t/>
            </a:r>
            <a:endParaRPr sz="2200">
              <a:solidFill>
                <a:schemeClr val="dk1"/>
              </a:solidFill>
            </a:endParaRPr>
          </a:p>
        </p:txBody>
      </p:sp>
      <p:graphicFrame>
        <p:nvGraphicFramePr>
          <p:cNvPr id="275" name="Google Shape;275;p24"/>
          <p:cNvGraphicFramePr/>
          <p:nvPr/>
        </p:nvGraphicFramePr>
        <p:xfrm>
          <a:off x="401150" y="2045688"/>
          <a:ext cx="3000000" cy="3000000"/>
        </p:xfrm>
        <a:graphic>
          <a:graphicData uri="http://schemas.openxmlformats.org/drawingml/2006/table">
            <a:tbl>
              <a:tblPr>
                <a:noFill/>
                <a:tableStyleId>{52A65D9E-F900-46B4-974C-60284A544613}</a:tableStyleId>
              </a:tblPr>
              <a:tblGrid>
                <a:gridCol w="1033100"/>
                <a:gridCol w="1181225"/>
                <a:gridCol w="1178750"/>
              </a:tblGrid>
              <a:tr h="436225">
                <a:tc>
                  <a:txBody>
                    <a:bodyPr/>
                    <a:lstStyle/>
                    <a:p>
                      <a:pPr indent="0" lvl="0" marL="0" rtl="0" algn="l">
                        <a:spcBef>
                          <a:spcPts val="0"/>
                        </a:spcBef>
                        <a:spcAft>
                          <a:spcPts val="0"/>
                        </a:spcAft>
                        <a:buNone/>
                      </a:pPr>
                      <a:r>
                        <a:rPr i="1" lang="es" sz="1000"/>
                        <a:t>(500 steps)</a:t>
                      </a:r>
                      <a:endParaRPr i="1" sz="1000"/>
                    </a:p>
                  </a:txBody>
                  <a:tcPr marT="91425" marB="91425" marR="91425" marL="91425"/>
                </a:tc>
                <a:tc>
                  <a:txBody>
                    <a:bodyPr/>
                    <a:lstStyle/>
                    <a:p>
                      <a:pPr indent="0" lvl="0" marL="0" rtl="0" algn="ctr">
                        <a:spcBef>
                          <a:spcPts val="0"/>
                        </a:spcBef>
                        <a:spcAft>
                          <a:spcPts val="0"/>
                        </a:spcAft>
                        <a:buNone/>
                      </a:pPr>
                      <a:r>
                        <a:rPr b="1" lang="es" sz="1000"/>
                        <a:t>DDPM</a:t>
                      </a:r>
                      <a:r>
                        <a:rPr lang="es" sz="1000"/>
                        <a:t> </a:t>
                      </a:r>
                      <a:br>
                        <a:rPr lang="es" sz="1000"/>
                      </a:br>
                      <a:r>
                        <a:rPr lang="es" sz="1000"/>
                        <a:t>Inference time (s)</a:t>
                      </a:r>
                      <a:endParaRPr sz="1000"/>
                    </a:p>
                  </a:txBody>
                  <a:tcPr marT="91425" marB="91425" marR="91425" marL="91425">
                    <a:lnR cap="flat" cmpd="sng" w="9525">
                      <a:solidFill>
                        <a:srgbClr val="9E9E9E"/>
                      </a:solidFill>
                      <a:prstDash val="solid"/>
                      <a:round/>
                      <a:headEnd len="sm" w="sm" type="none"/>
                      <a:tailEnd len="sm" w="sm" type="none"/>
                    </a:lnR>
                    <a:solidFill>
                      <a:srgbClr val="CFE2F3"/>
                    </a:solidFill>
                  </a:tcPr>
                </a:tc>
                <a:tc>
                  <a:txBody>
                    <a:bodyPr/>
                    <a:lstStyle/>
                    <a:p>
                      <a:pPr indent="0" lvl="0" marL="0" rtl="0" algn="ctr">
                        <a:spcBef>
                          <a:spcPts val="0"/>
                        </a:spcBef>
                        <a:spcAft>
                          <a:spcPts val="0"/>
                        </a:spcAft>
                        <a:buNone/>
                      </a:pPr>
                      <a:r>
                        <a:rPr b="1" lang="es" sz="1000"/>
                        <a:t>DDIM</a:t>
                      </a:r>
                      <a:r>
                        <a:rPr lang="es" sz="1000"/>
                        <a:t> </a:t>
                      </a:r>
                      <a:br>
                        <a:rPr lang="es" sz="1000"/>
                      </a:br>
                      <a:r>
                        <a:rPr lang="es" sz="1000"/>
                        <a:t>Inference time (s)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298600">
                <a:tc>
                  <a:txBody>
                    <a:bodyPr/>
                    <a:lstStyle/>
                    <a:p>
                      <a:pPr indent="0" lvl="0" marL="0" rtl="0" algn="l">
                        <a:spcBef>
                          <a:spcPts val="0"/>
                        </a:spcBef>
                        <a:spcAft>
                          <a:spcPts val="0"/>
                        </a:spcAft>
                        <a:buNone/>
                      </a:pPr>
                      <a:r>
                        <a:rPr b="1" lang="es" sz="1000"/>
                        <a:t>SD 2.1</a:t>
                      </a:r>
                      <a:endParaRPr b="1" sz="1000"/>
                    </a:p>
                  </a:txBody>
                  <a:tcPr marT="91425" marB="91425" marR="91425" marL="91425"/>
                </a:tc>
                <a:tc>
                  <a:txBody>
                    <a:bodyPr/>
                    <a:lstStyle/>
                    <a:p>
                      <a:pPr indent="0" lvl="0" marL="0" rtl="0" algn="ctr">
                        <a:spcBef>
                          <a:spcPts val="0"/>
                        </a:spcBef>
                        <a:spcAft>
                          <a:spcPts val="0"/>
                        </a:spcAft>
                        <a:buNone/>
                      </a:pPr>
                      <a:r>
                        <a:rPr lang="es" sz="1100"/>
                        <a:t>165.25</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sz="1100"/>
                        <a:t>169.18</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8600">
                <a:tc>
                  <a:txBody>
                    <a:bodyPr/>
                    <a:lstStyle/>
                    <a:p>
                      <a:pPr indent="0" lvl="0" marL="0" rtl="0" algn="l">
                        <a:spcBef>
                          <a:spcPts val="0"/>
                        </a:spcBef>
                        <a:spcAft>
                          <a:spcPts val="0"/>
                        </a:spcAft>
                        <a:buNone/>
                      </a:pPr>
                      <a:r>
                        <a:rPr b="1" lang="es" sz="1000"/>
                        <a:t>SD XL</a:t>
                      </a:r>
                      <a:endParaRPr b="1" sz="1000"/>
                    </a:p>
                  </a:txBody>
                  <a:tcPr marT="91425" marB="91425" marR="91425" marL="91425"/>
                </a:tc>
                <a:tc>
                  <a:txBody>
                    <a:bodyPr/>
                    <a:lstStyle/>
                    <a:p>
                      <a:pPr indent="0" lvl="0" marL="0" rtl="0" algn="ctr">
                        <a:spcBef>
                          <a:spcPts val="0"/>
                        </a:spcBef>
                        <a:spcAft>
                          <a:spcPts val="0"/>
                        </a:spcAft>
                        <a:buNone/>
                      </a:pPr>
                      <a:r>
                        <a:rPr lang="es" sz="1100"/>
                        <a:t>423.93</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sz="1100"/>
                        <a:t>437.29</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8600">
                <a:tc>
                  <a:txBody>
                    <a:bodyPr/>
                    <a:lstStyle/>
                    <a:p>
                      <a:pPr indent="0" lvl="0" marL="0" rtl="0" algn="l">
                        <a:spcBef>
                          <a:spcPts val="0"/>
                        </a:spcBef>
                        <a:spcAft>
                          <a:spcPts val="0"/>
                        </a:spcAft>
                        <a:buNone/>
                      </a:pPr>
                      <a:r>
                        <a:rPr b="1" lang="es" sz="1000"/>
                        <a:t>SD 2.1 Turbo</a:t>
                      </a:r>
                      <a:endParaRPr b="1" sz="1000"/>
                    </a:p>
                  </a:txBody>
                  <a:tcPr marT="91425" marB="91425" marR="91425" marL="91425"/>
                </a:tc>
                <a:tc>
                  <a:txBody>
                    <a:bodyPr/>
                    <a:lstStyle/>
                    <a:p>
                      <a:pPr indent="0" lvl="0" marL="0" rtl="0" algn="ctr">
                        <a:spcBef>
                          <a:spcPts val="0"/>
                        </a:spcBef>
                        <a:spcAft>
                          <a:spcPts val="0"/>
                        </a:spcAft>
                        <a:buNone/>
                      </a:pPr>
                      <a:r>
                        <a:rPr lang="es" sz="1100"/>
                        <a:t>55.39</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sz="1100"/>
                        <a:t>56.26</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8600">
                <a:tc>
                  <a:txBody>
                    <a:bodyPr/>
                    <a:lstStyle/>
                    <a:p>
                      <a:pPr indent="0" lvl="0" marL="0" rtl="0" algn="l">
                        <a:spcBef>
                          <a:spcPts val="0"/>
                        </a:spcBef>
                        <a:spcAft>
                          <a:spcPts val="0"/>
                        </a:spcAft>
                        <a:buNone/>
                      </a:pPr>
                      <a:r>
                        <a:rPr b="1" lang="es" sz="1000"/>
                        <a:t>SD XL Turbo</a:t>
                      </a:r>
                      <a:endParaRPr b="1" sz="1000"/>
                    </a:p>
                  </a:txBody>
                  <a:tcPr marT="91425" marB="91425" marR="91425" marL="91425"/>
                </a:tc>
                <a:tc>
                  <a:txBody>
                    <a:bodyPr/>
                    <a:lstStyle/>
                    <a:p>
                      <a:pPr indent="0" lvl="0" marL="0" rtl="0" algn="ctr">
                        <a:spcBef>
                          <a:spcPts val="0"/>
                        </a:spcBef>
                        <a:spcAft>
                          <a:spcPts val="0"/>
                        </a:spcAft>
                        <a:buNone/>
                      </a:pPr>
                      <a:r>
                        <a:rPr lang="es" sz="1100"/>
                        <a:t>39.13</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sz="1100"/>
                        <a:t>39.40</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76" name="Google Shape;276;p24"/>
          <p:cNvSpPr txBox="1"/>
          <p:nvPr/>
        </p:nvSpPr>
        <p:spPr>
          <a:xfrm>
            <a:off x="4978500" y="999900"/>
            <a:ext cx="33930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SD 2.1 w/ 500 inference steps</a:t>
            </a:r>
            <a:endParaRPr sz="1500" u="sng">
              <a:solidFill>
                <a:schemeClr val="dk1"/>
              </a:solidFill>
            </a:endParaRPr>
          </a:p>
        </p:txBody>
      </p:sp>
      <p:sp>
        <p:nvSpPr>
          <p:cNvPr id="277" name="Google Shape;277;p24"/>
          <p:cNvSpPr txBox="1"/>
          <p:nvPr/>
        </p:nvSpPr>
        <p:spPr>
          <a:xfrm>
            <a:off x="5099100" y="2907713"/>
            <a:ext cx="8676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chemeClr val="dk1"/>
                </a:solidFill>
              </a:rPr>
              <a:t>DDPM</a:t>
            </a:r>
            <a:endParaRPr sz="1500">
              <a:solidFill>
                <a:schemeClr val="dk1"/>
              </a:solidFill>
            </a:endParaRPr>
          </a:p>
        </p:txBody>
      </p:sp>
      <p:sp>
        <p:nvSpPr>
          <p:cNvPr id="278" name="Google Shape;278;p24"/>
          <p:cNvSpPr txBox="1"/>
          <p:nvPr/>
        </p:nvSpPr>
        <p:spPr>
          <a:xfrm>
            <a:off x="4978500" y="2589500"/>
            <a:ext cx="33930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SD XL w/ 500 inference steps</a:t>
            </a:r>
            <a:endParaRPr sz="1500" u="sng">
              <a:solidFill>
                <a:schemeClr val="dk1"/>
              </a:solidFill>
            </a:endParaRPr>
          </a:p>
        </p:txBody>
      </p:sp>
      <p:sp>
        <p:nvSpPr>
          <p:cNvPr id="279" name="Google Shape;279;p24"/>
          <p:cNvSpPr txBox="1"/>
          <p:nvPr/>
        </p:nvSpPr>
        <p:spPr>
          <a:xfrm>
            <a:off x="7130975" y="2874438"/>
            <a:ext cx="8676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chemeClr val="dk1"/>
                </a:solidFill>
              </a:rPr>
              <a:t>DDIM</a:t>
            </a:r>
            <a:endParaRPr sz="1500">
              <a:solidFill>
                <a:schemeClr val="dk1"/>
              </a:solidFill>
            </a:endParaRPr>
          </a:p>
        </p:txBody>
      </p:sp>
      <p:sp>
        <p:nvSpPr>
          <p:cNvPr id="280" name="Google Shape;280;p24"/>
          <p:cNvSpPr txBox="1"/>
          <p:nvPr/>
        </p:nvSpPr>
        <p:spPr>
          <a:xfrm>
            <a:off x="5045850" y="1310900"/>
            <a:ext cx="8676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chemeClr val="dk1"/>
                </a:solidFill>
              </a:rPr>
              <a:t>DDPM</a:t>
            </a:r>
            <a:endParaRPr sz="1500">
              <a:solidFill>
                <a:schemeClr val="dk1"/>
              </a:solidFill>
            </a:endParaRPr>
          </a:p>
        </p:txBody>
      </p:sp>
      <p:sp>
        <p:nvSpPr>
          <p:cNvPr id="281" name="Google Shape;281;p24"/>
          <p:cNvSpPr txBox="1"/>
          <p:nvPr/>
        </p:nvSpPr>
        <p:spPr>
          <a:xfrm>
            <a:off x="7077725" y="1277625"/>
            <a:ext cx="8676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chemeClr val="dk1"/>
                </a:solidFill>
              </a:rPr>
              <a:t>DDIM</a:t>
            </a:r>
            <a:endParaRPr sz="1500">
              <a:solidFill>
                <a:schemeClr val="dk1"/>
              </a:solidFill>
            </a:endParaRPr>
          </a:p>
        </p:txBody>
      </p:sp>
      <p:pic>
        <p:nvPicPr>
          <p:cNvPr id="282" name="Google Shape;282;p24"/>
          <p:cNvPicPr preferRelativeResize="0"/>
          <p:nvPr/>
        </p:nvPicPr>
        <p:blipFill>
          <a:blip r:embed="rId3">
            <a:alphaModFix/>
          </a:blip>
          <a:stretch>
            <a:fillRect/>
          </a:stretch>
        </p:blipFill>
        <p:spPr>
          <a:xfrm>
            <a:off x="6636287" y="1565300"/>
            <a:ext cx="867525" cy="867525"/>
          </a:xfrm>
          <a:prstGeom prst="rect">
            <a:avLst/>
          </a:prstGeom>
          <a:noFill/>
          <a:ln>
            <a:noFill/>
          </a:ln>
        </p:spPr>
      </p:pic>
      <p:pic>
        <p:nvPicPr>
          <p:cNvPr id="283" name="Google Shape;283;p24"/>
          <p:cNvPicPr preferRelativeResize="0"/>
          <p:nvPr/>
        </p:nvPicPr>
        <p:blipFill>
          <a:blip r:embed="rId4">
            <a:alphaModFix/>
          </a:blip>
          <a:stretch>
            <a:fillRect/>
          </a:stretch>
        </p:blipFill>
        <p:spPr>
          <a:xfrm>
            <a:off x="4582188" y="1581888"/>
            <a:ext cx="867600" cy="867600"/>
          </a:xfrm>
          <a:prstGeom prst="rect">
            <a:avLst/>
          </a:prstGeom>
          <a:noFill/>
          <a:ln>
            <a:noFill/>
          </a:ln>
        </p:spPr>
      </p:pic>
      <p:sp>
        <p:nvSpPr>
          <p:cNvPr id="284" name="Google Shape;284;p24"/>
          <p:cNvSpPr txBox="1"/>
          <p:nvPr/>
        </p:nvSpPr>
        <p:spPr>
          <a:xfrm>
            <a:off x="330200" y="4179100"/>
            <a:ext cx="85299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Even though both DDPM and DDIM have similar inference times, when using </a:t>
            </a:r>
            <a:r>
              <a:rPr b="1" lang="es">
                <a:solidFill>
                  <a:schemeClr val="dk1"/>
                </a:solidFill>
              </a:rPr>
              <a:t>higher num of steps</a:t>
            </a:r>
            <a:r>
              <a:rPr lang="es">
                <a:solidFill>
                  <a:schemeClr val="dk1"/>
                </a:solidFill>
              </a:rPr>
              <a:t> DDIM gives </a:t>
            </a:r>
            <a:r>
              <a:rPr b="1" lang="es">
                <a:solidFill>
                  <a:schemeClr val="dk1"/>
                </a:solidFill>
              </a:rPr>
              <a:t>better results</a:t>
            </a:r>
            <a:r>
              <a:rPr lang="es">
                <a:solidFill>
                  <a:schemeClr val="dk1"/>
                </a:solidFill>
              </a:rPr>
              <a:t> in terms of image quality. We think this is due to the skipping of denoising steps.</a:t>
            </a:r>
            <a:endParaRPr>
              <a:solidFill>
                <a:schemeClr val="dk1"/>
              </a:solidFill>
            </a:endParaRPr>
          </a:p>
        </p:txBody>
      </p:sp>
      <p:pic>
        <p:nvPicPr>
          <p:cNvPr id="285" name="Google Shape;285;p24"/>
          <p:cNvPicPr preferRelativeResize="0"/>
          <p:nvPr/>
        </p:nvPicPr>
        <p:blipFill>
          <a:blip r:embed="rId5">
            <a:alphaModFix/>
          </a:blip>
          <a:stretch>
            <a:fillRect/>
          </a:stretch>
        </p:blipFill>
        <p:spPr>
          <a:xfrm>
            <a:off x="6636250" y="3151625"/>
            <a:ext cx="984020" cy="984020"/>
          </a:xfrm>
          <a:prstGeom prst="rect">
            <a:avLst/>
          </a:prstGeom>
          <a:noFill/>
          <a:ln>
            <a:noFill/>
          </a:ln>
        </p:spPr>
      </p:pic>
      <p:pic>
        <p:nvPicPr>
          <p:cNvPr id="286" name="Google Shape;286;p24"/>
          <p:cNvPicPr preferRelativeResize="0"/>
          <p:nvPr/>
        </p:nvPicPr>
        <p:blipFill>
          <a:blip r:embed="rId6">
            <a:alphaModFix/>
          </a:blip>
          <a:stretch>
            <a:fillRect/>
          </a:stretch>
        </p:blipFill>
        <p:spPr>
          <a:xfrm>
            <a:off x="5512925" y="1581951"/>
            <a:ext cx="867525" cy="867502"/>
          </a:xfrm>
          <a:prstGeom prst="rect">
            <a:avLst/>
          </a:prstGeom>
          <a:noFill/>
          <a:ln>
            <a:noFill/>
          </a:ln>
        </p:spPr>
      </p:pic>
      <p:sp>
        <p:nvSpPr>
          <p:cNvPr id="287" name="Google Shape;287;p24"/>
          <p:cNvSpPr txBox="1"/>
          <p:nvPr/>
        </p:nvSpPr>
        <p:spPr>
          <a:xfrm>
            <a:off x="401150" y="574900"/>
            <a:ext cx="83880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The remarks of this section is that, when high number of steps are needed, adding DDIM is a must.</a:t>
            </a:r>
            <a:endParaRPr>
              <a:solidFill>
                <a:schemeClr val="dk1"/>
              </a:solidFill>
            </a:endParaRPr>
          </a:p>
        </p:txBody>
      </p:sp>
      <p:pic>
        <p:nvPicPr>
          <p:cNvPr id="288" name="Google Shape;288;p24"/>
          <p:cNvPicPr preferRelativeResize="0"/>
          <p:nvPr/>
        </p:nvPicPr>
        <p:blipFill>
          <a:blip r:embed="rId7">
            <a:alphaModFix/>
          </a:blip>
          <a:stretch>
            <a:fillRect/>
          </a:stretch>
        </p:blipFill>
        <p:spPr>
          <a:xfrm>
            <a:off x="7581700" y="1574662"/>
            <a:ext cx="867525" cy="867525"/>
          </a:xfrm>
          <a:prstGeom prst="rect">
            <a:avLst/>
          </a:prstGeom>
          <a:noFill/>
          <a:ln>
            <a:noFill/>
          </a:ln>
        </p:spPr>
      </p:pic>
      <p:pic>
        <p:nvPicPr>
          <p:cNvPr id="289" name="Google Shape;289;p24"/>
          <p:cNvPicPr preferRelativeResize="0"/>
          <p:nvPr/>
        </p:nvPicPr>
        <p:blipFill rotWithShape="1">
          <a:blip r:embed="rId8">
            <a:alphaModFix/>
          </a:blip>
          <a:srcRect b="70914" l="1799" r="71890" t="2547"/>
          <a:stretch/>
        </p:blipFill>
        <p:spPr>
          <a:xfrm>
            <a:off x="4438570" y="3173150"/>
            <a:ext cx="951235" cy="959478"/>
          </a:xfrm>
          <a:prstGeom prst="rect">
            <a:avLst/>
          </a:prstGeom>
          <a:noFill/>
          <a:ln>
            <a:noFill/>
          </a:ln>
        </p:spPr>
      </p:pic>
      <p:pic>
        <p:nvPicPr>
          <p:cNvPr id="290" name="Google Shape;290;p24"/>
          <p:cNvPicPr preferRelativeResize="0"/>
          <p:nvPr/>
        </p:nvPicPr>
        <p:blipFill rotWithShape="1">
          <a:blip r:embed="rId9">
            <a:alphaModFix/>
          </a:blip>
          <a:srcRect b="0" l="75220" r="0" t="75006"/>
          <a:stretch/>
        </p:blipFill>
        <p:spPr>
          <a:xfrm>
            <a:off x="5456991" y="3176193"/>
            <a:ext cx="951235" cy="959457"/>
          </a:xfrm>
          <a:prstGeom prst="rect">
            <a:avLst/>
          </a:prstGeom>
          <a:noFill/>
          <a:ln>
            <a:noFill/>
          </a:ln>
        </p:spPr>
      </p:pic>
      <p:sp>
        <p:nvSpPr>
          <p:cNvPr id="291" name="Google Shape;291;p24"/>
          <p:cNvSpPr/>
          <p:nvPr/>
        </p:nvSpPr>
        <p:spPr>
          <a:xfrm>
            <a:off x="4199750" y="2907725"/>
            <a:ext cx="2436600" cy="1337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2" name="Google Shape;292;p24"/>
          <p:cNvPicPr preferRelativeResize="0"/>
          <p:nvPr/>
        </p:nvPicPr>
        <p:blipFill>
          <a:blip r:embed="rId10">
            <a:alphaModFix/>
          </a:blip>
          <a:stretch>
            <a:fillRect/>
          </a:stretch>
        </p:blipFill>
        <p:spPr>
          <a:xfrm>
            <a:off x="7726970" y="3161804"/>
            <a:ext cx="984020" cy="984020"/>
          </a:xfrm>
          <a:prstGeom prst="rect">
            <a:avLst/>
          </a:prstGeom>
          <a:noFill/>
          <a:ln>
            <a:noFill/>
          </a:ln>
        </p:spPr>
      </p:pic>
      <p:sp>
        <p:nvSpPr>
          <p:cNvPr id="293" name="Google Shape;293;p24"/>
          <p:cNvSpPr txBox="1"/>
          <p:nvPr/>
        </p:nvSpPr>
        <p:spPr>
          <a:xfrm>
            <a:off x="8711000" y="2806463"/>
            <a:ext cx="3765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rPr>
              <a:t>✅</a:t>
            </a:r>
            <a:endParaRPr sz="2200">
              <a:solidFill>
                <a:schemeClr val="dk1"/>
              </a:solidFill>
            </a:endParaRPr>
          </a:p>
        </p:txBody>
      </p:sp>
      <p:sp>
        <p:nvSpPr>
          <p:cNvPr id="294" name="Google Shape;294;p24"/>
          <p:cNvSpPr/>
          <p:nvPr/>
        </p:nvSpPr>
        <p:spPr>
          <a:xfrm>
            <a:off x="7620275" y="3049150"/>
            <a:ext cx="1239900" cy="11958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5"/>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
              <a:t>Task (b): Technical Exploration</a:t>
            </a:r>
            <a:endParaRPr/>
          </a:p>
        </p:txBody>
      </p:sp>
      <p:sp>
        <p:nvSpPr>
          <p:cNvPr id="300" name="Google Shape;300;p25"/>
          <p:cNvSpPr txBox="1"/>
          <p:nvPr/>
        </p:nvSpPr>
        <p:spPr>
          <a:xfrm>
            <a:off x="377700" y="671125"/>
            <a:ext cx="8388600" cy="112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287D7D"/>
                </a:solidFill>
              </a:rPr>
              <a:t>Guidance Scale</a:t>
            </a:r>
            <a:endParaRPr b="1" sz="1500">
              <a:solidFill>
                <a:srgbClr val="287D7D"/>
              </a:solidFill>
            </a:endParaRPr>
          </a:p>
          <a:p>
            <a:pPr indent="0" lvl="0" marL="0" rtl="0" algn="l">
              <a:spcBef>
                <a:spcPts val="0"/>
              </a:spcBef>
              <a:spcAft>
                <a:spcPts val="0"/>
              </a:spcAft>
              <a:buNone/>
            </a:pPr>
            <a:r>
              <a:rPr lang="es">
                <a:solidFill>
                  <a:schemeClr val="dk1"/>
                </a:solidFill>
              </a:rPr>
              <a:t>Guidance scale (</a:t>
            </a:r>
            <a:r>
              <a:rPr b="1" lang="es">
                <a:solidFill>
                  <a:schemeClr val="dk1"/>
                </a:solidFill>
              </a:rPr>
              <a:t>w</a:t>
            </a:r>
            <a:r>
              <a:rPr lang="es">
                <a:solidFill>
                  <a:schemeClr val="dk1"/>
                </a:solidFill>
              </a:rPr>
              <a:t> param) reflects how ‘loyal’ is w.r.t. the prompt.  We have tried with different values of guidance to check the different loyalty levels that the created images follow. As we can see, the upper images have different styles, however the high guidance images follow the same style in all the images.</a:t>
            </a:r>
            <a:endParaRPr>
              <a:solidFill>
                <a:schemeClr val="dk1"/>
              </a:solidFill>
            </a:endParaRPr>
          </a:p>
          <a:p>
            <a:pPr indent="0" lvl="0" marL="0" rtl="0" algn="l">
              <a:spcBef>
                <a:spcPts val="0"/>
              </a:spcBef>
              <a:spcAft>
                <a:spcPts val="0"/>
              </a:spcAft>
              <a:buNone/>
            </a:pPr>
            <a:r>
              <a:t/>
            </a:r>
            <a:endParaRPr sz="2200">
              <a:solidFill>
                <a:schemeClr val="dk1"/>
              </a:solidFill>
            </a:endParaRPr>
          </a:p>
        </p:txBody>
      </p:sp>
      <p:sp>
        <p:nvSpPr>
          <p:cNvPr id="301" name="Google Shape;301;p25"/>
          <p:cNvSpPr txBox="1"/>
          <p:nvPr/>
        </p:nvSpPr>
        <p:spPr>
          <a:xfrm>
            <a:off x="736150" y="1839375"/>
            <a:ext cx="73815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Low guidance (2)</a:t>
            </a:r>
            <a:endParaRPr sz="1500" u="sng">
              <a:solidFill>
                <a:schemeClr val="dk1"/>
              </a:solidFill>
            </a:endParaRPr>
          </a:p>
        </p:txBody>
      </p:sp>
      <p:sp>
        <p:nvSpPr>
          <p:cNvPr id="302" name="Google Shape;302;p25"/>
          <p:cNvSpPr txBox="1"/>
          <p:nvPr/>
        </p:nvSpPr>
        <p:spPr>
          <a:xfrm>
            <a:off x="736150" y="3327425"/>
            <a:ext cx="73815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High guidance (25)</a:t>
            </a:r>
            <a:endParaRPr sz="1500" u="sng">
              <a:solidFill>
                <a:schemeClr val="dk1"/>
              </a:solidFill>
            </a:endParaRPr>
          </a:p>
        </p:txBody>
      </p:sp>
      <p:pic>
        <p:nvPicPr>
          <p:cNvPr id="303" name="Google Shape;303;p25"/>
          <p:cNvPicPr preferRelativeResize="0"/>
          <p:nvPr/>
        </p:nvPicPr>
        <p:blipFill>
          <a:blip r:embed="rId3">
            <a:alphaModFix/>
          </a:blip>
          <a:stretch>
            <a:fillRect/>
          </a:stretch>
        </p:blipFill>
        <p:spPr>
          <a:xfrm>
            <a:off x="126700" y="3680875"/>
            <a:ext cx="1016400" cy="1016400"/>
          </a:xfrm>
          <a:prstGeom prst="rect">
            <a:avLst/>
          </a:prstGeom>
          <a:solidFill>
            <a:srgbClr val="D9D9D9"/>
          </a:solidFill>
          <a:ln>
            <a:noFill/>
          </a:ln>
        </p:spPr>
      </p:pic>
      <p:pic>
        <p:nvPicPr>
          <p:cNvPr id="304" name="Google Shape;304;p25"/>
          <p:cNvPicPr preferRelativeResize="0"/>
          <p:nvPr/>
        </p:nvPicPr>
        <p:blipFill>
          <a:blip r:embed="rId4">
            <a:alphaModFix/>
          </a:blip>
          <a:stretch>
            <a:fillRect/>
          </a:stretch>
        </p:blipFill>
        <p:spPr>
          <a:xfrm>
            <a:off x="1220700" y="3680875"/>
            <a:ext cx="1016400" cy="1016400"/>
          </a:xfrm>
          <a:prstGeom prst="rect">
            <a:avLst/>
          </a:prstGeom>
          <a:noFill/>
          <a:ln>
            <a:noFill/>
          </a:ln>
        </p:spPr>
      </p:pic>
      <p:pic>
        <p:nvPicPr>
          <p:cNvPr id="305" name="Google Shape;305;p25"/>
          <p:cNvPicPr preferRelativeResize="0"/>
          <p:nvPr/>
        </p:nvPicPr>
        <p:blipFill>
          <a:blip r:embed="rId5">
            <a:alphaModFix/>
          </a:blip>
          <a:stretch>
            <a:fillRect/>
          </a:stretch>
        </p:blipFill>
        <p:spPr>
          <a:xfrm>
            <a:off x="2314701" y="3680875"/>
            <a:ext cx="1016400" cy="1016400"/>
          </a:xfrm>
          <a:prstGeom prst="rect">
            <a:avLst/>
          </a:prstGeom>
          <a:noFill/>
          <a:ln>
            <a:noFill/>
          </a:ln>
        </p:spPr>
      </p:pic>
      <p:pic>
        <p:nvPicPr>
          <p:cNvPr id="306" name="Google Shape;306;p25"/>
          <p:cNvPicPr preferRelativeResize="0"/>
          <p:nvPr/>
        </p:nvPicPr>
        <p:blipFill>
          <a:blip r:embed="rId6">
            <a:alphaModFix/>
          </a:blip>
          <a:stretch>
            <a:fillRect/>
          </a:stretch>
        </p:blipFill>
        <p:spPr>
          <a:xfrm>
            <a:off x="3408700" y="3680875"/>
            <a:ext cx="1016400" cy="1016400"/>
          </a:xfrm>
          <a:prstGeom prst="rect">
            <a:avLst/>
          </a:prstGeom>
          <a:noFill/>
          <a:ln>
            <a:noFill/>
          </a:ln>
        </p:spPr>
      </p:pic>
      <p:pic>
        <p:nvPicPr>
          <p:cNvPr id="307" name="Google Shape;307;p25"/>
          <p:cNvPicPr preferRelativeResize="0"/>
          <p:nvPr/>
        </p:nvPicPr>
        <p:blipFill>
          <a:blip r:embed="rId7">
            <a:alphaModFix/>
          </a:blip>
          <a:stretch>
            <a:fillRect/>
          </a:stretch>
        </p:blipFill>
        <p:spPr>
          <a:xfrm>
            <a:off x="77850" y="2130581"/>
            <a:ext cx="1016400" cy="1016371"/>
          </a:xfrm>
          <a:prstGeom prst="rect">
            <a:avLst/>
          </a:prstGeom>
          <a:noFill/>
          <a:ln>
            <a:noFill/>
          </a:ln>
        </p:spPr>
      </p:pic>
      <p:pic>
        <p:nvPicPr>
          <p:cNvPr id="308" name="Google Shape;308;p25"/>
          <p:cNvPicPr preferRelativeResize="0"/>
          <p:nvPr/>
        </p:nvPicPr>
        <p:blipFill>
          <a:blip r:embed="rId8">
            <a:alphaModFix/>
          </a:blip>
          <a:stretch>
            <a:fillRect/>
          </a:stretch>
        </p:blipFill>
        <p:spPr>
          <a:xfrm>
            <a:off x="1171850" y="2130578"/>
            <a:ext cx="1016400" cy="1016400"/>
          </a:xfrm>
          <a:prstGeom prst="rect">
            <a:avLst/>
          </a:prstGeom>
          <a:noFill/>
          <a:ln>
            <a:noFill/>
          </a:ln>
        </p:spPr>
      </p:pic>
      <p:pic>
        <p:nvPicPr>
          <p:cNvPr id="309" name="Google Shape;309;p25"/>
          <p:cNvPicPr preferRelativeResize="0"/>
          <p:nvPr/>
        </p:nvPicPr>
        <p:blipFill>
          <a:blip r:embed="rId9">
            <a:alphaModFix/>
          </a:blip>
          <a:stretch>
            <a:fillRect/>
          </a:stretch>
        </p:blipFill>
        <p:spPr>
          <a:xfrm>
            <a:off x="4676025" y="3680875"/>
            <a:ext cx="1016399" cy="1016399"/>
          </a:xfrm>
          <a:prstGeom prst="rect">
            <a:avLst/>
          </a:prstGeom>
          <a:noFill/>
          <a:ln>
            <a:noFill/>
          </a:ln>
        </p:spPr>
      </p:pic>
      <p:pic>
        <p:nvPicPr>
          <p:cNvPr id="310" name="Google Shape;310;p25"/>
          <p:cNvPicPr preferRelativeResize="0"/>
          <p:nvPr/>
        </p:nvPicPr>
        <p:blipFill>
          <a:blip r:embed="rId10">
            <a:alphaModFix/>
          </a:blip>
          <a:stretch>
            <a:fillRect/>
          </a:stretch>
        </p:blipFill>
        <p:spPr>
          <a:xfrm>
            <a:off x="2265850" y="2130575"/>
            <a:ext cx="1016400" cy="1016400"/>
          </a:xfrm>
          <a:prstGeom prst="rect">
            <a:avLst/>
          </a:prstGeom>
          <a:noFill/>
          <a:ln>
            <a:noFill/>
          </a:ln>
        </p:spPr>
      </p:pic>
      <p:pic>
        <p:nvPicPr>
          <p:cNvPr id="311" name="Google Shape;311;p25"/>
          <p:cNvPicPr preferRelativeResize="0"/>
          <p:nvPr/>
        </p:nvPicPr>
        <p:blipFill>
          <a:blip r:embed="rId11">
            <a:alphaModFix/>
          </a:blip>
          <a:stretch>
            <a:fillRect/>
          </a:stretch>
        </p:blipFill>
        <p:spPr>
          <a:xfrm>
            <a:off x="5776825" y="3680876"/>
            <a:ext cx="1016399" cy="1016399"/>
          </a:xfrm>
          <a:prstGeom prst="rect">
            <a:avLst/>
          </a:prstGeom>
          <a:noFill/>
          <a:ln>
            <a:noFill/>
          </a:ln>
        </p:spPr>
      </p:pic>
      <p:pic>
        <p:nvPicPr>
          <p:cNvPr id="312" name="Google Shape;312;p25"/>
          <p:cNvPicPr preferRelativeResize="0"/>
          <p:nvPr/>
        </p:nvPicPr>
        <p:blipFill>
          <a:blip r:embed="rId12">
            <a:alphaModFix/>
          </a:blip>
          <a:stretch>
            <a:fillRect/>
          </a:stretch>
        </p:blipFill>
        <p:spPr>
          <a:xfrm>
            <a:off x="6877620" y="3680876"/>
            <a:ext cx="1016399" cy="1016399"/>
          </a:xfrm>
          <a:prstGeom prst="rect">
            <a:avLst/>
          </a:prstGeom>
          <a:noFill/>
          <a:ln>
            <a:noFill/>
          </a:ln>
        </p:spPr>
      </p:pic>
      <p:pic>
        <p:nvPicPr>
          <p:cNvPr id="313" name="Google Shape;313;p25"/>
          <p:cNvPicPr preferRelativeResize="0"/>
          <p:nvPr/>
        </p:nvPicPr>
        <p:blipFill>
          <a:blip r:embed="rId13">
            <a:alphaModFix/>
          </a:blip>
          <a:stretch>
            <a:fillRect/>
          </a:stretch>
        </p:blipFill>
        <p:spPr>
          <a:xfrm>
            <a:off x="3359850" y="2142024"/>
            <a:ext cx="1016400" cy="1016400"/>
          </a:xfrm>
          <a:prstGeom prst="rect">
            <a:avLst/>
          </a:prstGeom>
          <a:noFill/>
          <a:ln>
            <a:noFill/>
          </a:ln>
        </p:spPr>
      </p:pic>
      <p:pic>
        <p:nvPicPr>
          <p:cNvPr id="314" name="Google Shape;314;p25"/>
          <p:cNvPicPr preferRelativeResize="0"/>
          <p:nvPr/>
        </p:nvPicPr>
        <p:blipFill>
          <a:blip r:embed="rId14">
            <a:alphaModFix/>
          </a:blip>
          <a:stretch>
            <a:fillRect/>
          </a:stretch>
        </p:blipFill>
        <p:spPr>
          <a:xfrm>
            <a:off x="7978425" y="3680881"/>
            <a:ext cx="1016399" cy="1016381"/>
          </a:xfrm>
          <a:prstGeom prst="rect">
            <a:avLst/>
          </a:prstGeom>
          <a:noFill/>
          <a:ln>
            <a:noFill/>
          </a:ln>
        </p:spPr>
      </p:pic>
      <p:cxnSp>
        <p:nvCxnSpPr>
          <p:cNvPr id="315" name="Google Shape;315;p25"/>
          <p:cNvCxnSpPr/>
          <p:nvPr/>
        </p:nvCxnSpPr>
        <p:spPr>
          <a:xfrm>
            <a:off x="4557350" y="3790450"/>
            <a:ext cx="0" cy="744900"/>
          </a:xfrm>
          <a:prstGeom prst="straightConnector1">
            <a:avLst/>
          </a:prstGeom>
          <a:noFill/>
          <a:ln cap="flat" cmpd="sng" w="28575">
            <a:solidFill>
              <a:srgbClr val="000000"/>
            </a:solidFill>
            <a:prstDash val="dash"/>
            <a:round/>
            <a:headEnd len="med" w="med" type="none"/>
            <a:tailEnd len="med" w="med" type="none"/>
          </a:ln>
        </p:spPr>
      </p:cxnSp>
      <p:cxnSp>
        <p:nvCxnSpPr>
          <p:cNvPr id="316" name="Google Shape;316;p25"/>
          <p:cNvCxnSpPr/>
          <p:nvPr/>
        </p:nvCxnSpPr>
        <p:spPr>
          <a:xfrm>
            <a:off x="4557350" y="2246538"/>
            <a:ext cx="0" cy="744900"/>
          </a:xfrm>
          <a:prstGeom prst="straightConnector1">
            <a:avLst/>
          </a:prstGeom>
          <a:noFill/>
          <a:ln cap="flat" cmpd="sng" w="28575">
            <a:solidFill>
              <a:srgbClr val="000000"/>
            </a:solidFill>
            <a:prstDash val="dash"/>
            <a:round/>
            <a:headEnd len="med" w="med" type="none"/>
            <a:tailEnd len="med" w="med" type="none"/>
          </a:ln>
        </p:spPr>
      </p:cxnSp>
      <p:pic>
        <p:nvPicPr>
          <p:cNvPr id="317" name="Google Shape;317;p25"/>
          <p:cNvPicPr preferRelativeResize="0"/>
          <p:nvPr/>
        </p:nvPicPr>
        <p:blipFill>
          <a:blip r:embed="rId15">
            <a:alphaModFix/>
          </a:blip>
          <a:stretch>
            <a:fillRect/>
          </a:stretch>
        </p:blipFill>
        <p:spPr>
          <a:xfrm>
            <a:off x="4676022" y="2164231"/>
            <a:ext cx="1016399" cy="1016420"/>
          </a:xfrm>
          <a:prstGeom prst="rect">
            <a:avLst/>
          </a:prstGeom>
          <a:noFill/>
          <a:ln>
            <a:noFill/>
          </a:ln>
        </p:spPr>
      </p:pic>
      <p:pic>
        <p:nvPicPr>
          <p:cNvPr id="318" name="Google Shape;318;p25"/>
          <p:cNvPicPr preferRelativeResize="0"/>
          <p:nvPr/>
        </p:nvPicPr>
        <p:blipFill>
          <a:blip r:embed="rId16">
            <a:alphaModFix/>
          </a:blip>
          <a:stretch>
            <a:fillRect/>
          </a:stretch>
        </p:blipFill>
        <p:spPr>
          <a:xfrm>
            <a:off x="5776825" y="2164225"/>
            <a:ext cx="1016399" cy="1016399"/>
          </a:xfrm>
          <a:prstGeom prst="rect">
            <a:avLst/>
          </a:prstGeom>
          <a:noFill/>
          <a:ln>
            <a:noFill/>
          </a:ln>
        </p:spPr>
      </p:pic>
      <p:pic>
        <p:nvPicPr>
          <p:cNvPr id="319" name="Google Shape;319;p25"/>
          <p:cNvPicPr preferRelativeResize="0"/>
          <p:nvPr/>
        </p:nvPicPr>
        <p:blipFill>
          <a:blip r:embed="rId17">
            <a:alphaModFix/>
          </a:blip>
          <a:stretch>
            <a:fillRect/>
          </a:stretch>
        </p:blipFill>
        <p:spPr>
          <a:xfrm>
            <a:off x="7978425" y="2164322"/>
            <a:ext cx="1016399" cy="1016399"/>
          </a:xfrm>
          <a:prstGeom prst="rect">
            <a:avLst/>
          </a:prstGeom>
          <a:noFill/>
          <a:ln>
            <a:noFill/>
          </a:ln>
        </p:spPr>
      </p:pic>
      <p:pic>
        <p:nvPicPr>
          <p:cNvPr id="320" name="Google Shape;320;p25"/>
          <p:cNvPicPr preferRelativeResize="0"/>
          <p:nvPr/>
        </p:nvPicPr>
        <p:blipFill>
          <a:blip r:embed="rId18">
            <a:alphaModFix/>
          </a:blip>
          <a:stretch>
            <a:fillRect/>
          </a:stretch>
        </p:blipFill>
        <p:spPr>
          <a:xfrm>
            <a:off x="6877625" y="2164325"/>
            <a:ext cx="1016399" cy="1016399"/>
          </a:xfrm>
          <a:prstGeom prst="rect">
            <a:avLst/>
          </a:prstGeom>
          <a:noFill/>
          <a:ln>
            <a:noFill/>
          </a:ln>
        </p:spPr>
      </p:pic>
      <p:sp>
        <p:nvSpPr>
          <p:cNvPr id="321" name="Google Shape;321;p25"/>
          <p:cNvSpPr txBox="1"/>
          <p:nvPr/>
        </p:nvSpPr>
        <p:spPr>
          <a:xfrm>
            <a:off x="126700" y="1839375"/>
            <a:ext cx="40623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1500">
                <a:solidFill>
                  <a:srgbClr val="666666"/>
                </a:solidFill>
              </a:rPr>
              <a:t>(SD 2.1)</a:t>
            </a:r>
            <a:endParaRPr i="1" sz="1500">
              <a:solidFill>
                <a:srgbClr val="666666"/>
              </a:solidFill>
            </a:endParaRPr>
          </a:p>
        </p:txBody>
      </p:sp>
      <p:sp>
        <p:nvSpPr>
          <p:cNvPr id="322" name="Google Shape;322;p25"/>
          <p:cNvSpPr txBox="1"/>
          <p:nvPr/>
        </p:nvSpPr>
        <p:spPr>
          <a:xfrm>
            <a:off x="126700" y="3403675"/>
            <a:ext cx="40623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1500">
                <a:solidFill>
                  <a:srgbClr val="666666"/>
                </a:solidFill>
              </a:rPr>
              <a:t>(SD 2.1)</a:t>
            </a:r>
            <a:endParaRPr i="1" sz="1500">
              <a:solidFill>
                <a:srgbClr val="666666"/>
              </a:solidFill>
            </a:endParaRPr>
          </a:p>
        </p:txBody>
      </p:sp>
      <p:sp>
        <p:nvSpPr>
          <p:cNvPr id="323" name="Google Shape;323;p25"/>
          <p:cNvSpPr txBox="1"/>
          <p:nvPr/>
        </p:nvSpPr>
        <p:spPr>
          <a:xfrm>
            <a:off x="4932525" y="1887125"/>
            <a:ext cx="40623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1500">
                <a:solidFill>
                  <a:srgbClr val="666666"/>
                </a:solidFill>
              </a:rPr>
              <a:t>(SD XL)</a:t>
            </a:r>
            <a:endParaRPr i="1" sz="1500">
              <a:solidFill>
                <a:srgbClr val="666666"/>
              </a:solidFill>
            </a:endParaRPr>
          </a:p>
        </p:txBody>
      </p:sp>
      <p:sp>
        <p:nvSpPr>
          <p:cNvPr id="324" name="Google Shape;324;p25"/>
          <p:cNvSpPr txBox="1"/>
          <p:nvPr/>
        </p:nvSpPr>
        <p:spPr>
          <a:xfrm>
            <a:off x="4932525" y="3422925"/>
            <a:ext cx="4062300" cy="2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1500">
                <a:solidFill>
                  <a:srgbClr val="666666"/>
                </a:solidFill>
              </a:rPr>
              <a:t>(SD XL)</a:t>
            </a:r>
            <a:endParaRPr i="1" sz="1500">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6"/>
          <p:cNvSpPr txBox="1"/>
          <p:nvPr>
            <p:ph type="title"/>
          </p:nvPr>
        </p:nvSpPr>
        <p:spPr>
          <a:xfrm>
            <a:off x="330200" y="148800"/>
            <a:ext cx="8483700" cy="443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
              <a:t>Task (c): Identify a problem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(c): Identify a problem</a:t>
            </a:r>
            <a:endParaRPr/>
          </a:p>
        </p:txBody>
      </p:sp>
      <p:sp>
        <p:nvSpPr>
          <p:cNvPr id="335" name="Google Shape;335;p27"/>
          <p:cNvSpPr txBox="1"/>
          <p:nvPr>
            <p:ph idx="1" type="body"/>
          </p:nvPr>
        </p:nvSpPr>
        <p:spPr>
          <a:xfrm>
            <a:off x="236550" y="628525"/>
            <a:ext cx="8670900" cy="40302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400"/>
              <a:t>Analyzing the previous week work we have realized that we did not receive a </a:t>
            </a:r>
            <a:r>
              <a:rPr b="1" lang="es" sz="1400"/>
              <a:t>correct text retrieval </a:t>
            </a:r>
            <a:r>
              <a:rPr lang="es" sz="1400"/>
              <a:t>when there were </a:t>
            </a:r>
            <a:r>
              <a:rPr b="1" lang="es" sz="1400"/>
              <a:t>animals in the image</a:t>
            </a:r>
            <a:r>
              <a:rPr lang="es" sz="1400"/>
              <a:t>:</a:t>
            </a:r>
            <a:endParaRPr sz="1400"/>
          </a:p>
          <a:p>
            <a:pPr indent="-317500" lvl="0" marL="457200" rtl="0" algn="just">
              <a:spcBef>
                <a:spcPts val="360"/>
              </a:spcBef>
              <a:spcAft>
                <a:spcPts val="0"/>
              </a:spcAft>
              <a:buSzPts val="1400"/>
              <a:buChar char="●"/>
            </a:pPr>
            <a:r>
              <a:rPr lang="es" sz="1400"/>
              <a:t>Always that </a:t>
            </a:r>
            <a:r>
              <a:rPr lang="es" sz="1400"/>
              <a:t>appeared</a:t>
            </a:r>
            <a:r>
              <a:rPr lang="es" sz="1400"/>
              <a:t> an </a:t>
            </a:r>
            <a:r>
              <a:rPr b="1" lang="es" sz="1400"/>
              <a:t>animal with 4 legs</a:t>
            </a:r>
            <a:r>
              <a:rPr lang="es" sz="1400"/>
              <a:t> like a cow, zebra, sheep or even elephants, the model gave us back captions that talked about a </a:t>
            </a:r>
            <a:r>
              <a:rPr b="1" lang="es" sz="1400"/>
              <a:t>brown horse</a:t>
            </a:r>
            <a:r>
              <a:rPr lang="es" sz="1400"/>
              <a:t>.</a:t>
            </a:r>
            <a:endParaRPr sz="1400"/>
          </a:p>
          <a:p>
            <a:pPr indent="-317500" lvl="0" marL="457200" rtl="0" algn="just">
              <a:spcBef>
                <a:spcPts val="1000"/>
              </a:spcBef>
              <a:spcAft>
                <a:spcPts val="0"/>
              </a:spcAft>
              <a:buSzPts val="1400"/>
              <a:buChar char="●"/>
            </a:pPr>
            <a:r>
              <a:rPr lang="es" sz="1400"/>
              <a:t>On the other hand when in the image appeared a </a:t>
            </a:r>
            <a:r>
              <a:rPr b="1" lang="es" sz="1400"/>
              <a:t>brown horse with a man riding it</a:t>
            </a:r>
            <a:r>
              <a:rPr lang="es" sz="1400"/>
              <a:t>, the model focused on the man and mainly on</a:t>
            </a:r>
            <a:r>
              <a:rPr b="1" lang="es" sz="1400"/>
              <a:t> the riding action</a:t>
            </a:r>
            <a:r>
              <a:rPr lang="es" sz="1400"/>
              <a:t> although the text doesn’t speak about horses.</a:t>
            </a:r>
            <a:endParaRPr sz="1400"/>
          </a:p>
          <a:p>
            <a:pPr indent="0" lvl="0" marL="0" rtl="0" algn="just">
              <a:spcBef>
                <a:spcPts val="360"/>
              </a:spcBef>
              <a:spcAft>
                <a:spcPts val="0"/>
              </a:spcAft>
              <a:buNone/>
            </a:pPr>
            <a:r>
              <a:rPr lang="es" sz="1400"/>
              <a:t>Here there are some examples: </a:t>
            </a:r>
            <a:endParaRPr sz="1400"/>
          </a:p>
        </p:txBody>
      </p:sp>
      <p:pic>
        <p:nvPicPr>
          <p:cNvPr id="336" name="Google Shape;336;p27"/>
          <p:cNvPicPr preferRelativeResize="0"/>
          <p:nvPr/>
        </p:nvPicPr>
        <p:blipFill>
          <a:blip r:embed="rId3">
            <a:alphaModFix/>
          </a:blip>
          <a:stretch>
            <a:fillRect/>
          </a:stretch>
        </p:blipFill>
        <p:spPr>
          <a:xfrm>
            <a:off x="74375" y="2416503"/>
            <a:ext cx="4355843" cy="2451096"/>
          </a:xfrm>
          <a:prstGeom prst="rect">
            <a:avLst/>
          </a:prstGeom>
          <a:noFill/>
          <a:ln>
            <a:noFill/>
          </a:ln>
        </p:spPr>
      </p:pic>
      <p:pic>
        <p:nvPicPr>
          <p:cNvPr id="337" name="Google Shape;337;p27"/>
          <p:cNvPicPr preferRelativeResize="0"/>
          <p:nvPr/>
        </p:nvPicPr>
        <p:blipFill>
          <a:blip r:embed="rId4">
            <a:alphaModFix/>
          </a:blip>
          <a:stretch>
            <a:fillRect/>
          </a:stretch>
        </p:blipFill>
        <p:spPr>
          <a:xfrm>
            <a:off x="4713780" y="2416500"/>
            <a:ext cx="4355843" cy="2451100"/>
          </a:xfrm>
          <a:prstGeom prst="rect">
            <a:avLst/>
          </a:prstGeom>
          <a:noFill/>
          <a:ln>
            <a:noFill/>
          </a:ln>
        </p:spPr>
      </p:pic>
      <p:sp>
        <p:nvSpPr>
          <p:cNvPr id="338" name="Google Shape;338;p27"/>
          <p:cNvSpPr/>
          <p:nvPr/>
        </p:nvSpPr>
        <p:spPr>
          <a:xfrm>
            <a:off x="2450795" y="3289763"/>
            <a:ext cx="1795200" cy="22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27"/>
          <p:cNvSpPr/>
          <p:nvPr/>
        </p:nvSpPr>
        <p:spPr>
          <a:xfrm>
            <a:off x="2450795" y="3578175"/>
            <a:ext cx="1795200" cy="22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27"/>
          <p:cNvSpPr/>
          <p:nvPr/>
        </p:nvSpPr>
        <p:spPr>
          <a:xfrm>
            <a:off x="7049478" y="3289763"/>
            <a:ext cx="1795200" cy="22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27"/>
          <p:cNvSpPr/>
          <p:nvPr/>
        </p:nvSpPr>
        <p:spPr>
          <a:xfrm>
            <a:off x="2450795" y="3866587"/>
            <a:ext cx="1795200" cy="22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27"/>
          <p:cNvSpPr/>
          <p:nvPr/>
        </p:nvSpPr>
        <p:spPr>
          <a:xfrm>
            <a:off x="2450795" y="4443411"/>
            <a:ext cx="1795200" cy="22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27"/>
          <p:cNvSpPr/>
          <p:nvPr/>
        </p:nvSpPr>
        <p:spPr>
          <a:xfrm>
            <a:off x="7049478" y="4147211"/>
            <a:ext cx="1795200" cy="22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27"/>
          <p:cNvSpPr/>
          <p:nvPr/>
        </p:nvSpPr>
        <p:spPr>
          <a:xfrm>
            <a:off x="7049478" y="4443411"/>
            <a:ext cx="1795200" cy="22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27"/>
          <p:cNvSpPr/>
          <p:nvPr/>
        </p:nvSpPr>
        <p:spPr>
          <a:xfrm>
            <a:off x="7049478" y="3866587"/>
            <a:ext cx="1795200" cy="22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8"/>
          <p:cNvSpPr/>
          <p:nvPr/>
        </p:nvSpPr>
        <p:spPr>
          <a:xfrm>
            <a:off x="4010838" y="1979925"/>
            <a:ext cx="999000" cy="8604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28"/>
          <p:cNvSpPr/>
          <p:nvPr/>
        </p:nvSpPr>
        <p:spPr>
          <a:xfrm>
            <a:off x="5948325" y="157275"/>
            <a:ext cx="1588200" cy="9897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28"/>
          <p:cNvSpPr txBox="1"/>
          <p:nvPr>
            <p:ph type="title"/>
          </p:nvPr>
        </p:nvSpPr>
        <p:spPr>
          <a:xfrm>
            <a:off x="330150" y="15727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(c): Identify a problem</a:t>
            </a:r>
            <a:endParaRPr/>
          </a:p>
        </p:txBody>
      </p:sp>
      <p:pic>
        <p:nvPicPr>
          <p:cNvPr id="353" name="Google Shape;353;p28"/>
          <p:cNvPicPr preferRelativeResize="0"/>
          <p:nvPr/>
        </p:nvPicPr>
        <p:blipFill>
          <a:blip r:embed="rId3">
            <a:alphaModFix/>
          </a:blip>
          <a:stretch>
            <a:fillRect/>
          </a:stretch>
        </p:blipFill>
        <p:spPr>
          <a:xfrm>
            <a:off x="330199" y="1093225"/>
            <a:ext cx="3467374" cy="1951126"/>
          </a:xfrm>
          <a:prstGeom prst="rect">
            <a:avLst/>
          </a:prstGeom>
          <a:noFill/>
          <a:ln>
            <a:noFill/>
          </a:ln>
        </p:spPr>
      </p:pic>
      <p:sp>
        <p:nvSpPr>
          <p:cNvPr id="354" name="Google Shape;354;p28"/>
          <p:cNvSpPr txBox="1"/>
          <p:nvPr>
            <p:ph idx="1" type="body"/>
          </p:nvPr>
        </p:nvSpPr>
        <p:spPr>
          <a:xfrm>
            <a:off x="330200" y="778375"/>
            <a:ext cx="1711500" cy="368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500">
                <a:solidFill>
                  <a:schemeClr val="accent2"/>
                </a:solidFill>
              </a:rPr>
              <a:t>More examples:</a:t>
            </a:r>
            <a:endParaRPr b="1" sz="1500">
              <a:solidFill>
                <a:schemeClr val="accent2"/>
              </a:solidFill>
            </a:endParaRPr>
          </a:p>
        </p:txBody>
      </p:sp>
      <p:pic>
        <p:nvPicPr>
          <p:cNvPr id="355" name="Google Shape;355;p28"/>
          <p:cNvPicPr preferRelativeResize="0"/>
          <p:nvPr/>
        </p:nvPicPr>
        <p:blipFill>
          <a:blip r:embed="rId4">
            <a:alphaModFix/>
          </a:blip>
          <a:stretch>
            <a:fillRect/>
          </a:stretch>
        </p:blipFill>
        <p:spPr>
          <a:xfrm>
            <a:off x="330200" y="2949980"/>
            <a:ext cx="3467374" cy="1951144"/>
          </a:xfrm>
          <a:prstGeom prst="rect">
            <a:avLst/>
          </a:prstGeom>
          <a:noFill/>
          <a:ln>
            <a:noFill/>
          </a:ln>
        </p:spPr>
      </p:pic>
      <p:pic>
        <p:nvPicPr>
          <p:cNvPr id="356" name="Google Shape;356;p28"/>
          <p:cNvPicPr preferRelativeResize="0"/>
          <p:nvPr/>
        </p:nvPicPr>
        <p:blipFill>
          <a:blip r:embed="rId5">
            <a:alphaModFix/>
          </a:blip>
          <a:stretch>
            <a:fillRect/>
          </a:stretch>
        </p:blipFill>
        <p:spPr>
          <a:xfrm>
            <a:off x="5223100" y="1093202"/>
            <a:ext cx="3590807" cy="1951151"/>
          </a:xfrm>
          <a:prstGeom prst="rect">
            <a:avLst/>
          </a:prstGeom>
          <a:noFill/>
          <a:ln>
            <a:noFill/>
          </a:ln>
        </p:spPr>
      </p:pic>
      <p:pic>
        <p:nvPicPr>
          <p:cNvPr id="357" name="Google Shape;357;p28"/>
          <p:cNvPicPr preferRelativeResize="0"/>
          <p:nvPr/>
        </p:nvPicPr>
        <p:blipFill>
          <a:blip r:embed="rId6">
            <a:alphaModFix/>
          </a:blip>
          <a:stretch>
            <a:fillRect/>
          </a:stretch>
        </p:blipFill>
        <p:spPr>
          <a:xfrm>
            <a:off x="5270100" y="3044350"/>
            <a:ext cx="3496806" cy="1951151"/>
          </a:xfrm>
          <a:prstGeom prst="rect">
            <a:avLst/>
          </a:prstGeom>
          <a:noFill/>
          <a:ln>
            <a:noFill/>
          </a:ln>
        </p:spPr>
      </p:pic>
      <p:sp>
        <p:nvSpPr>
          <p:cNvPr id="358" name="Google Shape;358;p28"/>
          <p:cNvSpPr/>
          <p:nvPr/>
        </p:nvSpPr>
        <p:spPr>
          <a:xfrm>
            <a:off x="2086075" y="1766925"/>
            <a:ext cx="1711500" cy="21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28"/>
          <p:cNvSpPr/>
          <p:nvPr/>
        </p:nvSpPr>
        <p:spPr>
          <a:xfrm>
            <a:off x="2086075" y="1979925"/>
            <a:ext cx="1711500" cy="21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28"/>
          <p:cNvSpPr/>
          <p:nvPr/>
        </p:nvSpPr>
        <p:spPr>
          <a:xfrm>
            <a:off x="2086075" y="2214725"/>
            <a:ext cx="1711500" cy="21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28"/>
          <p:cNvSpPr/>
          <p:nvPr/>
        </p:nvSpPr>
        <p:spPr>
          <a:xfrm>
            <a:off x="2086075" y="2662525"/>
            <a:ext cx="1711500" cy="21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28"/>
          <p:cNvSpPr/>
          <p:nvPr/>
        </p:nvSpPr>
        <p:spPr>
          <a:xfrm>
            <a:off x="2086075" y="3634625"/>
            <a:ext cx="1711500" cy="21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28"/>
          <p:cNvSpPr/>
          <p:nvPr/>
        </p:nvSpPr>
        <p:spPr>
          <a:xfrm>
            <a:off x="2086075" y="3847625"/>
            <a:ext cx="1711500" cy="21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28"/>
          <p:cNvSpPr/>
          <p:nvPr/>
        </p:nvSpPr>
        <p:spPr>
          <a:xfrm>
            <a:off x="2086075" y="4105950"/>
            <a:ext cx="1711500" cy="21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28"/>
          <p:cNvSpPr/>
          <p:nvPr/>
        </p:nvSpPr>
        <p:spPr>
          <a:xfrm>
            <a:off x="2086075" y="4318950"/>
            <a:ext cx="1711500" cy="21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28"/>
          <p:cNvSpPr/>
          <p:nvPr/>
        </p:nvSpPr>
        <p:spPr>
          <a:xfrm>
            <a:off x="6991725" y="3966725"/>
            <a:ext cx="1711500" cy="21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28"/>
          <p:cNvSpPr txBox="1"/>
          <p:nvPr/>
        </p:nvSpPr>
        <p:spPr>
          <a:xfrm>
            <a:off x="5906025" y="106725"/>
            <a:ext cx="1672800" cy="1090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In this image all the captions talk about riding different things, but no one talks about a brown horse.</a:t>
            </a:r>
            <a:endParaRPr sz="1100">
              <a:solidFill>
                <a:schemeClr val="dk1"/>
              </a:solidFill>
            </a:endParaRPr>
          </a:p>
        </p:txBody>
      </p:sp>
      <p:sp>
        <p:nvSpPr>
          <p:cNvPr id="368" name="Google Shape;368;p28"/>
          <p:cNvSpPr/>
          <p:nvPr/>
        </p:nvSpPr>
        <p:spPr>
          <a:xfrm>
            <a:off x="4283175" y="3634625"/>
            <a:ext cx="1202700" cy="12582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28"/>
          <p:cNvSpPr txBox="1"/>
          <p:nvPr/>
        </p:nvSpPr>
        <p:spPr>
          <a:xfrm>
            <a:off x="4283175" y="3607500"/>
            <a:ext cx="1202700" cy="1209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Again only one talks about horses, and in this one not even the man is riding.</a:t>
            </a:r>
            <a:endParaRPr sz="1200">
              <a:solidFill>
                <a:schemeClr val="dk1"/>
              </a:solidFill>
            </a:endParaRPr>
          </a:p>
        </p:txBody>
      </p:sp>
      <p:sp>
        <p:nvSpPr>
          <p:cNvPr id="370" name="Google Shape;370;p28"/>
          <p:cNvSpPr txBox="1"/>
          <p:nvPr/>
        </p:nvSpPr>
        <p:spPr>
          <a:xfrm>
            <a:off x="3978425" y="1979915"/>
            <a:ext cx="1063800" cy="81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Moreover, the captions are always the same 4.</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9"/>
          <p:cNvSpPr txBox="1"/>
          <p:nvPr>
            <p:ph idx="1" type="body"/>
          </p:nvPr>
        </p:nvSpPr>
        <p:spPr>
          <a:xfrm>
            <a:off x="330200" y="730963"/>
            <a:ext cx="8483700" cy="15873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500"/>
              <a:t>- </a:t>
            </a:r>
            <a:r>
              <a:rPr lang="es" sz="1500"/>
              <a:t>We think that the problem is a database </a:t>
            </a:r>
            <a:r>
              <a:rPr lang="es" sz="1500"/>
              <a:t>imbalance</a:t>
            </a:r>
            <a:r>
              <a:rPr lang="es" sz="1500"/>
              <a:t> between the number of horse images and the number of images where appear other animals. </a:t>
            </a:r>
            <a:endParaRPr sz="1500"/>
          </a:p>
          <a:p>
            <a:pPr indent="0" lvl="0" marL="0" rtl="0" algn="just">
              <a:spcBef>
                <a:spcPts val="360"/>
              </a:spcBef>
              <a:spcAft>
                <a:spcPts val="0"/>
              </a:spcAft>
              <a:buNone/>
            </a:pPr>
            <a:r>
              <a:t/>
            </a:r>
            <a:endParaRPr sz="300"/>
          </a:p>
          <a:p>
            <a:pPr indent="0" lvl="0" marL="0" rtl="0" algn="just">
              <a:spcBef>
                <a:spcPts val="360"/>
              </a:spcBef>
              <a:spcAft>
                <a:spcPts val="0"/>
              </a:spcAft>
              <a:buNone/>
            </a:pPr>
            <a:r>
              <a:rPr lang="es" sz="1500"/>
              <a:t>- To check if our idea is true we have selected the captions where appear the name of any animal that is confused with a horse to compare their number to the number of horse captions.</a:t>
            </a:r>
            <a:endParaRPr sz="1500"/>
          </a:p>
        </p:txBody>
      </p:sp>
      <p:sp>
        <p:nvSpPr>
          <p:cNvPr id="376" name="Google Shape;376;p29"/>
          <p:cNvSpPr/>
          <p:nvPr/>
        </p:nvSpPr>
        <p:spPr>
          <a:xfrm>
            <a:off x="4560700" y="2118475"/>
            <a:ext cx="4253100" cy="1742100"/>
          </a:xfrm>
          <a:prstGeom prst="foldedCorner">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2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(c): Identify a problem</a:t>
            </a:r>
            <a:endParaRPr/>
          </a:p>
        </p:txBody>
      </p:sp>
      <p:sp>
        <p:nvSpPr>
          <p:cNvPr id="378" name="Google Shape;378;p29"/>
          <p:cNvSpPr txBox="1"/>
          <p:nvPr/>
        </p:nvSpPr>
        <p:spPr>
          <a:xfrm>
            <a:off x="4554850" y="2053300"/>
            <a:ext cx="4264800" cy="174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chemeClr val="dk1"/>
                </a:solidFill>
              </a:rPr>
              <a:t>In the left graph we can see the </a:t>
            </a:r>
            <a:r>
              <a:rPr lang="es" sz="1500">
                <a:solidFill>
                  <a:schemeClr val="dk1"/>
                </a:solidFill>
              </a:rPr>
              <a:t>difference</a:t>
            </a:r>
            <a:r>
              <a:rPr lang="es" sz="1500">
                <a:solidFill>
                  <a:schemeClr val="dk1"/>
                </a:solidFill>
              </a:rPr>
              <a:t> between the number of captions for every animal. Although, the difference is lower than expected, </a:t>
            </a:r>
            <a:r>
              <a:rPr b="1" lang="es" sz="1500">
                <a:solidFill>
                  <a:schemeClr val="dk1"/>
                </a:solidFill>
              </a:rPr>
              <a:t>there is an imbalance between the images,</a:t>
            </a:r>
            <a:r>
              <a:rPr lang="es" sz="1500">
                <a:solidFill>
                  <a:schemeClr val="dk1"/>
                </a:solidFill>
              </a:rPr>
              <a:t> so this maybe has caused that the model recognizes every quadruped animal as a horse.</a:t>
            </a:r>
            <a:endParaRPr sz="1500">
              <a:solidFill>
                <a:schemeClr val="dk1"/>
              </a:solidFill>
            </a:endParaRPr>
          </a:p>
        </p:txBody>
      </p:sp>
      <p:sp>
        <p:nvSpPr>
          <p:cNvPr id="379" name="Google Shape;379;p29"/>
          <p:cNvSpPr txBox="1"/>
          <p:nvPr/>
        </p:nvSpPr>
        <p:spPr>
          <a:xfrm>
            <a:off x="4554850" y="3916425"/>
            <a:ext cx="37872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So, our </a:t>
            </a:r>
            <a:r>
              <a:rPr b="1" lang="es">
                <a:solidFill>
                  <a:srgbClr val="0000FF"/>
                </a:solidFill>
              </a:rPr>
              <a:t>research question</a:t>
            </a:r>
            <a:r>
              <a:rPr lang="es">
                <a:solidFill>
                  <a:schemeClr val="dk1"/>
                </a:solidFill>
              </a:rPr>
              <a:t> is:</a:t>
            </a:r>
            <a:endParaRPr>
              <a:solidFill>
                <a:schemeClr val="dk1"/>
              </a:solidFill>
            </a:endParaRPr>
          </a:p>
        </p:txBody>
      </p:sp>
      <p:sp>
        <p:nvSpPr>
          <p:cNvPr id="380" name="Google Shape;380;p29"/>
          <p:cNvSpPr/>
          <p:nvPr/>
        </p:nvSpPr>
        <p:spPr>
          <a:xfrm>
            <a:off x="4579150" y="4246175"/>
            <a:ext cx="4216200" cy="58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29"/>
          <p:cNvSpPr txBox="1"/>
          <p:nvPr/>
        </p:nvSpPr>
        <p:spPr>
          <a:xfrm>
            <a:off x="4554850" y="4246175"/>
            <a:ext cx="42648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rPr>
              <a:t>It is possible to avoid animal </a:t>
            </a:r>
            <a:r>
              <a:rPr b="1" lang="es">
                <a:solidFill>
                  <a:schemeClr val="dk1"/>
                </a:solidFill>
              </a:rPr>
              <a:t>misclassifications only with a data-augmentation?</a:t>
            </a:r>
            <a:r>
              <a:rPr b="1" lang="es">
                <a:solidFill>
                  <a:schemeClr val="dk1"/>
                </a:solidFill>
              </a:rPr>
              <a:t> </a:t>
            </a:r>
            <a:endParaRPr b="1">
              <a:solidFill>
                <a:schemeClr val="dk1"/>
              </a:solidFill>
            </a:endParaRPr>
          </a:p>
        </p:txBody>
      </p:sp>
      <p:pic>
        <p:nvPicPr>
          <p:cNvPr id="382" name="Google Shape;382;p29" title="Points scored"/>
          <p:cNvPicPr preferRelativeResize="0"/>
          <p:nvPr/>
        </p:nvPicPr>
        <p:blipFill>
          <a:blip r:embed="rId3">
            <a:alphaModFix/>
          </a:blip>
          <a:stretch>
            <a:fillRect/>
          </a:stretch>
        </p:blipFill>
        <p:spPr>
          <a:xfrm>
            <a:off x="181500" y="2053310"/>
            <a:ext cx="4216200" cy="26034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0"/>
          <p:cNvSpPr txBox="1"/>
          <p:nvPr>
            <p:ph type="title"/>
          </p:nvPr>
        </p:nvSpPr>
        <p:spPr>
          <a:xfrm>
            <a:off x="330200" y="148800"/>
            <a:ext cx="8483700" cy="443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
              <a:t>Task (d): Generate synthetic samples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1"/>
          <p:cNvSpPr txBox="1"/>
          <p:nvPr/>
        </p:nvSpPr>
        <p:spPr>
          <a:xfrm>
            <a:off x="130850" y="933563"/>
            <a:ext cx="8882400" cy="1031400"/>
          </a:xfrm>
          <a:prstGeom prst="rect">
            <a:avLst/>
          </a:prstGeom>
          <a:noFill/>
          <a:ln>
            <a:noFill/>
          </a:ln>
        </p:spPr>
        <p:txBody>
          <a:bodyPr anchorCtr="0" anchor="t" bIns="91425" lIns="91425" spcFirstLastPara="1" rIns="91425" wrap="square" tIns="91425">
            <a:spAutoFit/>
          </a:bodyPr>
          <a:lstStyle/>
          <a:p>
            <a:pPr indent="0" lvl="0" marL="0" rtl="0" algn="just">
              <a:spcBef>
                <a:spcPts val="360"/>
              </a:spcBef>
              <a:spcAft>
                <a:spcPts val="0"/>
              </a:spcAft>
              <a:buNone/>
            </a:pPr>
            <a:r>
              <a:rPr lang="es" sz="1300">
                <a:solidFill>
                  <a:schemeClr val="dk1"/>
                </a:solidFill>
              </a:rPr>
              <a:t>- We have employed the </a:t>
            </a:r>
            <a:r>
              <a:rPr lang="es" sz="1300" u="sng">
                <a:solidFill>
                  <a:schemeClr val="hlink"/>
                </a:solidFill>
                <a:hlinkClick r:id="rId3"/>
              </a:rPr>
              <a:t>Sentence-Transformer model</a:t>
            </a:r>
            <a:r>
              <a:rPr lang="es" sz="1300">
                <a:solidFill>
                  <a:schemeClr val="dk1"/>
                </a:solidFill>
              </a:rPr>
              <a:t> to group captions of the same context. Note that the used model groups similar context embeddings in the same cluster. But still, the only way of understanding the topic of each cluster relies on looking at its captions. </a:t>
            </a:r>
            <a:endParaRPr sz="1300">
              <a:solidFill>
                <a:schemeClr val="dk1"/>
              </a:solidFill>
            </a:endParaRPr>
          </a:p>
          <a:p>
            <a:pPr indent="0" lvl="0" marL="0" rtl="0" algn="just">
              <a:spcBef>
                <a:spcPts val="360"/>
              </a:spcBef>
              <a:spcAft>
                <a:spcPts val="0"/>
              </a:spcAft>
              <a:buNone/>
            </a:pPr>
            <a:r>
              <a:rPr lang="es" sz="1300">
                <a:solidFill>
                  <a:schemeClr val="dk1"/>
                </a:solidFill>
              </a:rPr>
              <a:t>Some examples showing the first and last 3 elements of each cluster (ordered from closest to farthest):</a:t>
            </a:r>
            <a:endParaRPr sz="1300">
              <a:solidFill>
                <a:schemeClr val="dk1"/>
              </a:solidFill>
            </a:endParaRPr>
          </a:p>
        </p:txBody>
      </p:sp>
      <p:sp>
        <p:nvSpPr>
          <p:cNvPr id="393" name="Google Shape;393;p31"/>
          <p:cNvSpPr txBox="1"/>
          <p:nvPr/>
        </p:nvSpPr>
        <p:spPr>
          <a:xfrm>
            <a:off x="121550" y="1907275"/>
            <a:ext cx="3378300" cy="14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00">
                <a:solidFill>
                  <a:schemeClr val="dk1"/>
                </a:solidFill>
              </a:rPr>
              <a:t>‘a person is on a tennis court with a racket’</a:t>
            </a:r>
            <a:endParaRPr sz="1100">
              <a:solidFill>
                <a:schemeClr val="dk1"/>
              </a:solidFill>
            </a:endParaRPr>
          </a:p>
          <a:p>
            <a:pPr indent="0" lvl="0" marL="0" rtl="0" algn="l">
              <a:spcBef>
                <a:spcPts val="0"/>
              </a:spcBef>
              <a:spcAft>
                <a:spcPts val="0"/>
              </a:spcAft>
              <a:buClr>
                <a:schemeClr val="dk1"/>
              </a:buClr>
              <a:buSzPts val="1100"/>
              <a:buFont typeface="Arial"/>
              <a:buNone/>
            </a:pPr>
            <a:r>
              <a:rPr lang="es" sz="1100">
                <a:solidFill>
                  <a:schemeClr val="dk1"/>
                </a:solidFill>
              </a:rPr>
              <a:t>‘A person on a court with a tennis racket.’</a:t>
            </a:r>
            <a:endParaRPr sz="1100">
              <a:solidFill>
                <a:schemeClr val="dk1"/>
              </a:solidFill>
            </a:endParaRPr>
          </a:p>
          <a:p>
            <a:pPr indent="0" lvl="0" marL="0" rtl="0" algn="l">
              <a:spcBef>
                <a:spcPts val="0"/>
              </a:spcBef>
              <a:spcAft>
                <a:spcPts val="0"/>
              </a:spcAft>
              <a:buClr>
                <a:schemeClr val="dk1"/>
              </a:buClr>
              <a:buSzPts val="1100"/>
              <a:buFont typeface="Arial"/>
              <a:buNone/>
            </a:pPr>
            <a:r>
              <a:rPr lang="es" sz="1100">
                <a:solidFill>
                  <a:schemeClr val="dk1"/>
                </a:solidFill>
              </a:rPr>
              <a:t>‘A person on a court with a tennis racket.’</a:t>
            </a:r>
            <a:endParaRPr sz="1100">
              <a:solidFill>
                <a:schemeClr val="dk1"/>
              </a:solidFill>
            </a:endParaRPr>
          </a:p>
          <a:p>
            <a:pPr indent="0" lvl="0" marL="0" rtl="0" algn="l">
              <a:spcBef>
                <a:spcPts val="0"/>
              </a:spcBef>
              <a:spcAft>
                <a:spcPts val="0"/>
              </a:spcAft>
              <a:buNone/>
            </a:pPr>
            <a:r>
              <a:rPr lang="es"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s" sz="1100">
                <a:solidFill>
                  <a:schemeClr val="dk1"/>
                </a:solidFill>
              </a:rPr>
              <a:t>‘A woman that is holding a tennis racquet.’</a:t>
            </a:r>
            <a:endParaRPr sz="1100">
              <a:solidFill>
                <a:schemeClr val="dk1"/>
              </a:solidFill>
            </a:endParaRPr>
          </a:p>
          <a:p>
            <a:pPr indent="0" lvl="0" marL="0" rtl="0" algn="l">
              <a:spcBef>
                <a:spcPts val="0"/>
              </a:spcBef>
              <a:spcAft>
                <a:spcPts val="0"/>
              </a:spcAft>
              <a:buClr>
                <a:schemeClr val="dk1"/>
              </a:buClr>
              <a:buSzPts val="1100"/>
              <a:buFont typeface="Arial"/>
              <a:buNone/>
            </a:pPr>
            <a:r>
              <a:rPr lang="es" sz="1100">
                <a:solidFill>
                  <a:schemeClr val="dk1"/>
                </a:solidFill>
              </a:rPr>
              <a:t>‘A woman that is holding a tennis racquet.’</a:t>
            </a:r>
            <a:endParaRPr sz="1100">
              <a:solidFill>
                <a:schemeClr val="dk1"/>
              </a:solidFill>
            </a:endParaRPr>
          </a:p>
          <a:p>
            <a:pPr indent="0" lvl="0" marL="0" rtl="0" algn="l">
              <a:spcBef>
                <a:spcPts val="0"/>
              </a:spcBef>
              <a:spcAft>
                <a:spcPts val="0"/>
              </a:spcAft>
              <a:buNone/>
            </a:pPr>
            <a:r>
              <a:rPr lang="es" sz="1100">
                <a:solidFill>
                  <a:schemeClr val="dk1"/>
                </a:solidFill>
              </a:rPr>
              <a:t>‘A male tennis player holding his racket, is anticipating the ball.’</a:t>
            </a:r>
            <a:endParaRPr sz="1200">
              <a:solidFill>
                <a:schemeClr val="dk1"/>
              </a:solidFill>
            </a:endParaRPr>
          </a:p>
        </p:txBody>
      </p:sp>
      <p:sp>
        <p:nvSpPr>
          <p:cNvPr id="394" name="Google Shape;394;p31"/>
          <p:cNvSpPr txBox="1"/>
          <p:nvPr/>
        </p:nvSpPr>
        <p:spPr>
          <a:xfrm>
            <a:off x="121550" y="3384175"/>
            <a:ext cx="3783600" cy="14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1"/>
                </a:solidFill>
              </a:rPr>
              <a:t>‘A person is on a surfboard in the waves.’</a:t>
            </a:r>
            <a:endParaRPr sz="1100">
              <a:solidFill>
                <a:schemeClr val="dk1"/>
              </a:solidFill>
            </a:endParaRPr>
          </a:p>
          <a:p>
            <a:pPr indent="0" lvl="0" marL="0" rtl="0" algn="l">
              <a:spcBef>
                <a:spcPts val="0"/>
              </a:spcBef>
              <a:spcAft>
                <a:spcPts val="0"/>
              </a:spcAft>
              <a:buNone/>
            </a:pPr>
            <a:r>
              <a:rPr lang="es" sz="1100">
                <a:solidFill>
                  <a:schemeClr val="dk1"/>
                </a:solidFill>
              </a:rPr>
              <a:t>‘A person on a surfboard that is on a wave.’</a:t>
            </a:r>
            <a:endParaRPr sz="1100">
              <a:solidFill>
                <a:schemeClr val="dk1"/>
              </a:solidFill>
            </a:endParaRPr>
          </a:p>
          <a:p>
            <a:pPr indent="0" lvl="0" marL="0" rtl="0" algn="l">
              <a:spcBef>
                <a:spcPts val="0"/>
              </a:spcBef>
              <a:spcAft>
                <a:spcPts val="0"/>
              </a:spcAft>
              <a:buNone/>
            </a:pPr>
            <a:r>
              <a:rPr lang="es" sz="1100">
                <a:solidFill>
                  <a:schemeClr val="dk1"/>
                </a:solidFill>
              </a:rPr>
              <a:t>‘A person on a surfboard in the surf of a wave.’</a:t>
            </a:r>
            <a:endParaRPr sz="1100">
              <a:solidFill>
                <a:schemeClr val="dk1"/>
              </a:solidFill>
            </a:endParaRPr>
          </a:p>
          <a:p>
            <a:pPr indent="0" lvl="0" marL="0" rtl="0" algn="l">
              <a:spcBef>
                <a:spcPts val="0"/>
              </a:spcBef>
              <a:spcAft>
                <a:spcPts val="0"/>
              </a:spcAft>
              <a:buNone/>
            </a:pPr>
            <a:r>
              <a:rPr lang="es" sz="1100">
                <a:solidFill>
                  <a:schemeClr val="dk1"/>
                </a:solidFill>
              </a:rPr>
              <a:t>		…</a:t>
            </a:r>
            <a:endParaRPr sz="1100">
              <a:solidFill>
                <a:schemeClr val="dk1"/>
              </a:solidFill>
            </a:endParaRPr>
          </a:p>
          <a:p>
            <a:pPr indent="0" lvl="0" marL="0" rtl="0" algn="l">
              <a:spcBef>
                <a:spcPts val="0"/>
              </a:spcBef>
              <a:spcAft>
                <a:spcPts val="0"/>
              </a:spcAft>
              <a:buNone/>
            </a:pPr>
            <a:r>
              <a:rPr lang="es" sz="1100">
                <a:solidFill>
                  <a:schemeClr val="dk1"/>
                </a:solidFill>
              </a:rPr>
              <a:t>‘a man surfing on a wave at the beach’</a:t>
            </a:r>
            <a:endParaRPr sz="1100">
              <a:solidFill>
                <a:schemeClr val="dk1"/>
              </a:solidFill>
            </a:endParaRPr>
          </a:p>
          <a:p>
            <a:pPr indent="0" lvl="0" marL="0" rtl="0" algn="l">
              <a:spcBef>
                <a:spcPts val="0"/>
              </a:spcBef>
              <a:spcAft>
                <a:spcPts val="0"/>
              </a:spcAft>
              <a:buNone/>
            </a:pPr>
            <a:r>
              <a:rPr lang="es" sz="1100">
                <a:solidFill>
                  <a:schemeClr val="dk1"/>
                </a:solidFill>
              </a:rPr>
              <a:t>‘a person riding a parachute surf board in a body of water’</a:t>
            </a:r>
            <a:endParaRPr sz="1100">
              <a:solidFill>
                <a:schemeClr val="dk1"/>
              </a:solidFill>
            </a:endParaRPr>
          </a:p>
          <a:p>
            <a:pPr indent="0" lvl="0" marL="0" rtl="0" algn="l">
              <a:spcBef>
                <a:spcPts val="0"/>
              </a:spcBef>
              <a:spcAft>
                <a:spcPts val="0"/>
              </a:spcAft>
              <a:buNone/>
            </a:pPr>
            <a:r>
              <a:rPr lang="es" sz="1100">
                <a:solidFill>
                  <a:schemeClr val="dk1"/>
                </a:solidFill>
              </a:rPr>
              <a:t>‘A man is happily riding his surfboard and catching a nice wave.’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395" name="Google Shape;395;p31"/>
          <p:cNvSpPr txBox="1"/>
          <p:nvPr/>
        </p:nvSpPr>
        <p:spPr>
          <a:xfrm>
            <a:off x="5321975" y="1960825"/>
            <a:ext cx="50940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‘there are a few giraffes that are standing near each other’</a:t>
            </a:r>
            <a:endParaRPr sz="1100"/>
          </a:p>
          <a:p>
            <a:pPr indent="0" lvl="0" marL="0" rtl="0" algn="l">
              <a:spcBef>
                <a:spcPts val="0"/>
              </a:spcBef>
              <a:spcAft>
                <a:spcPts val="0"/>
              </a:spcAft>
              <a:buNone/>
            </a:pPr>
            <a:r>
              <a:rPr lang="es" sz="1100"/>
              <a:t>‘the giraffes are standing next to each other ‘</a:t>
            </a:r>
            <a:endParaRPr sz="1100"/>
          </a:p>
          <a:p>
            <a:pPr indent="0" lvl="0" marL="0" rtl="0" algn="l">
              <a:spcBef>
                <a:spcPts val="0"/>
              </a:spcBef>
              <a:spcAft>
                <a:spcPts val="0"/>
              </a:spcAft>
              <a:buNone/>
            </a:pPr>
            <a:r>
              <a:rPr lang="es" sz="1100"/>
              <a:t>‘a couple of giraffes that are standing next to each other’</a:t>
            </a:r>
            <a:endParaRPr sz="1100"/>
          </a:p>
          <a:p>
            <a:pPr indent="0" lvl="0" marL="0" rtl="0" algn="l">
              <a:spcBef>
                <a:spcPts val="0"/>
              </a:spcBef>
              <a:spcAft>
                <a:spcPts val="0"/>
              </a:spcAft>
              <a:buNone/>
            </a:pPr>
            <a:r>
              <a:rPr lang="es" sz="1100"/>
              <a:t>		…</a:t>
            </a:r>
            <a:endParaRPr sz="1100"/>
          </a:p>
          <a:p>
            <a:pPr indent="0" lvl="0" marL="0" rtl="0" algn="l">
              <a:spcBef>
                <a:spcPts val="0"/>
              </a:spcBef>
              <a:spcAft>
                <a:spcPts val="0"/>
              </a:spcAft>
              <a:buNone/>
            </a:pPr>
            <a:r>
              <a:rPr lang="es" sz="1100"/>
              <a:t>‘A giraffe standing next to a tree on a field.’</a:t>
            </a:r>
            <a:endParaRPr sz="1100"/>
          </a:p>
          <a:p>
            <a:pPr indent="0" lvl="0" marL="0" rtl="0" algn="l">
              <a:spcBef>
                <a:spcPts val="0"/>
              </a:spcBef>
              <a:spcAft>
                <a:spcPts val="0"/>
              </a:spcAft>
              <a:buNone/>
            </a:pPr>
            <a:r>
              <a:rPr lang="es" sz="1100"/>
              <a:t>‘there is a large giraffes standing inside of a building’</a:t>
            </a:r>
            <a:endParaRPr sz="1100"/>
          </a:p>
          <a:p>
            <a:pPr indent="0" lvl="0" marL="0" rtl="0" algn="l">
              <a:spcBef>
                <a:spcPts val="0"/>
              </a:spcBef>
              <a:spcAft>
                <a:spcPts val="0"/>
              </a:spcAft>
              <a:buNone/>
            </a:pPr>
            <a:r>
              <a:rPr lang="es" sz="1100"/>
              <a:t>‘A giraffe that is standing in a grassy area.’</a:t>
            </a:r>
            <a:endParaRPr sz="1100"/>
          </a:p>
        </p:txBody>
      </p:sp>
      <p:sp>
        <p:nvSpPr>
          <p:cNvPr id="396" name="Google Shape;396;p31"/>
          <p:cNvSpPr txBox="1"/>
          <p:nvPr/>
        </p:nvSpPr>
        <p:spPr>
          <a:xfrm>
            <a:off x="5616800" y="3378000"/>
            <a:ext cx="6035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a:t>
            </a:r>
            <a:r>
              <a:rPr lang="es" sz="1100"/>
              <a:t>there are many people that are flying kites ‘</a:t>
            </a:r>
            <a:endParaRPr sz="1100"/>
          </a:p>
          <a:p>
            <a:pPr indent="0" lvl="0" marL="0" rtl="0" algn="l">
              <a:spcBef>
                <a:spcPts val="0"/>
              </a:spcBef>
              <a:spcAft>
                <a:spcPts val="0"/>
              </a:spcAft>
              <a:buNone/>
            </a:pPr>
            <a:r>
              <a:rPr lang="es" sz="1100"/>
              <a:t>‘there are several people that are flying a kite’</a:t>
            </a:r>
            <a:endParaRPr sz="1100"/>
          </a:p>
          <a:p>
            <a:pPr indent="0" lvl="0" marL="0" rtl="0" algn="l">
              <a:spcBef>
                <a:spcPts val="0"/>
              </a:spcBef>
              <a:spcAft>
                <a:spcPts val="0"/>
              </a:spcAft>
              <a:buNone/>
            </a:pPr>
            <a:r>
              <a:rPr lang="es" sz="1100"/>
              <a:t>‘a few people that are flying some kites’</a:t>
            </a:r>
            <a:endParaRPr sz="1100"/>
          </a:p>
          <a:p>
            <a:pPr indent="0" lvl="0" marL="0" rtl="0" algn="l">
              <a:spcBef>
                <a:spcPts val="0"/>
              </a:spcBef>
              <a:spcAft>
                <a:spcPts val="0"/>
              </a:spcAft>
              <a:buNone/>
            </a:pPr>
            <a:r>
              <a:rPr lang="es" sz="1100"/>
              <a:t>		…</a:t>
            </a:r>
            <a:endParaRPr sz="1100"/>
          </a:p>
          <a:p>
            <a:pPr indent="0" lvl="0" marL="0" rtl="0" algn="l">
              <a:spcBef>
                <a:spcPts val="0"/>
              </a:spcBef>
              <a:spcAft>
                <a:spcPts val="0"/>
              </a:spcAft>
              <a:buNone/>
            </a:pPr>
            <a:r>
              <a:rPr lang="es" sz="1100"/>
              <a:t>‘a kite that is being flown through the air’</a:t>
            </a:r>
            <a:endParaRPr sz="1100"/>
          </a:p>
          <a:p>
            <a:pPr indent="0" lvl="0" marL="0" rtl="0" algn="l">
              <a:spcBef>
                <a:spcPts val="0"/>
              </a:spcBef>
              <a:spcAft>
                <a:spcPts val="0"/>
              </a:spcAft>
              <a:buNone/>
            </a:pPr>
            <a:r>
              <a:rPr lang="es" sz="1100"/>
              <a:t>‘Groups of people standing on a hill, flying kites.’</a:t>
            </a:r>
            <a:endParaRPr sz="1100"/>
          </a:p>
          <a:p>
            <a:pPr indent="0" lvl="0" marL="0" rtl="0" algn="l">
              <a:spcBef>
                <a:spcPts val="0"/>
              </a:spcBef>
              <a:spcAft>
                <a:spcPts val="0"/>
              </a:spcAft>
              <a:buNone/>
            </a:pPr>
            <a:r>
              <a:rPr lang="es" sz="1100"/>
              <a:t>‘A bunch of people flying kites in Washington, D.C</a:t>
            </a:r>
            <a:r>
              <a:rPr lang="es"/>
              <a:t>.’</a:t>
            </a:r>
            <a:endParaRPr/>
          </a:p>
        </p:txBody>
      </p:sp>
      <p:sp>
        <p:nvSpPr>
          <p:cNvPr id="397" name="Google Shape;397;p31"/>
          <p:cNvSpPr/>
          <p:nvPr/>
        </p:nvSpPr>
        <p:spPr>
          <a:xfrm>
            <a:off x="138150" y="1967625"/>
            <a:ext cx="2891400" cy="14160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31"/>
          <p:cNvSpPr/>
          <p:nvPr/>
        </p:nvSpPr>
        <p:spPr>
          <a:xfrm>
            <a:off x="138150" y="3437800"/>
            <a:ext cx="3676200" cy="14160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31"/>
          <p:cNvSpPr/>
          <p:nvPr/>
        </p:nvSpPr>
        <p:spPr>
          <a:xfrm>
            <a:off x="5321975" y="1970000"/>
            <a:ext cx="3731100" cy="132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31"/>
          <p:cNvSpPr/>
          <p:nvPr/>
        </p:nvSpPr>
        <p:spPr>
          <a:xfrm>
            <a:off x="5616800" y="3378000"/>
            <a:ext cx="3378300" cy="1416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1"/>
          <p:cNvSpPr/>
          <p:nvPr/>
        </p:nvSpPr>
        <p:spPr>
          <a:xfrm>
            <a:off x="3054650" y="1939388"/>
            <a:ext cx="1508100" cy="680400"/>
          </a:xfrm>
          <a:prstGeom prst="flowChartAlternateProcess">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Cluster n. 1:</a:t>
            </a:r>
            <a:endParaRPr/>
          </a:p>
          <a:p>
            <a:pPr indent="0" lvl="0" marL="0" rtl="0" algn="ctr">
              <a:spcBef>
                <a:spcPts val="0"/>
              </a:spcBef>
              <a:spcAft>
                <a:spcPts val="0"/>
              </a:spcAft>
              <a:buNone/>
            </a:pPr>
            <a:r>
              <a:rPr lang="es"/>
              <a:t>3206 elements</a:t>
            </a:r>
            <a:endParaRPr/>
          </a:p>
          <a:p>
            <a:pPr indent="0" lvl="0" marL="0" rtl="0" algn="ctr">
              <a:spcBef>
                <a:spcPts val="0"/>
              </a:spcBef>
              <a:spcAft>
                <a:spcPts val="0"/>
              </a:spcAft>
              <a:buNone/>
            </a:pPr>
            <a:r>
              <a:rPr b="1" i="1" lang="es"/>
              <a:t>tennis</a:t>
            </a:r>
            <a:endParaRPr b="1" i="1"/>
          </a:p>
        </p:txBody>
      </p:sp>
      <p:sp>
        <p:nvSpPr>
          <p:cNvPr id="402" name="Google Shape;402;p31"/>
          <p:cNvSpPr/>
          <p:nvPr/>
        </p:nvSpPr>
        <p:spPr>
          <a:xfrm>
            <a:off x="3786750" y="2645724"/>
            <a:ext cx="1508100" cy="680400"/>
          </a:xfrm>
          <a:prstGeom prst="flowChartAlternate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Cluster n. 5:</a:t>
            </a:r>
            <a:endParaRPr/>
          </a:p>
          <a:p>
            <a:pPr indent="0" lvl="0" marL="0" rtl="0" algn="ctr">
              <a:spcBef>
                <a:spcPts val="0"/>
              </a:spcBef>
              <a:spcAft>
                <a:spcPts val="0"/>
              </a:spcAft>
              <a:buNone/>
            </a:pPr>
            <a:r>
              <a:rPr lang="es"/>
              <a:t>2328 elements</a:t>
            </a:r>
            <a:endParaRPr/>
          </a:p>
          <a:p>
            <a:pPr indent="0" lvl="0" marL="0" rtl="0" algn="ctr">
              <a:spcBef>
                <a:spcPts val="0"/>
              </a:spcBef>
              <a:spcAft>
                <a:spcPts val="0"/>
              </a:spcAft>
              <a:buNone/>
            </a:pPr>
            <a:r>
              <a:rPr b="1" i="1" lang="es"/>
              <a:t>giraffes</a:t>
            </a:r>
            <a:endParaRPr b="1" i="1"/>
          </a:p>
        </p:txBody>
      </p:sp>
      <p:sp>
        <p:nvSpPr>
          <p:cNvPr id="403" name="Google Shape;403;p31"/>
          <p:cNvSpPr/>
          <p:nvPr/>
        </p:nvSpPr>
        <p:spPr>
          <a:xfrm>
            <a:off x="3853450" y="3437799"/>
            <a:ext cx="1508100" cy="680400"/>
          </a:xfrm>
          <a:prstGeom prst="flowChartAlternateProcess">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Cluster n. 2:</a:t>
            </a:r>
            <a:endParaRPr/>
          </a:p>
          <a:p>
            <a:pPr indent="0" lvl="0" marL="0" rtl="0" algn="ctr">
              <a:spcBef>
                <a:spcPts val="0"/>
              </a:spcBef>
              <a:spcAft>
                <a:spcPts val="0"/>
              </a:spcAft>
              <a:buNone/>
            </a:pPr>
            <a:r>
              <a:rPr lang="es"/>
              <a:t>2886 elements</a:t>
            </a:r>
            <a:endParaRPr/>
          </a:p>
          <a:p>
            <a:pPr indent="0" lvl="0" marL="0" rtl="0" algn="ctr">
              <a:spcBef>
                <a:spcPts val="0"/>
              </a:spcBef>
              <a:spcAft>
                <a:spcPts val="0"/>
              </a:spcAft>
              <a:buNone/>
            </a:pPr>
            <a:r>
              <a:rPr b="1" i="1" lang="es"/>
              <a:t>surf</a:t>
            </a:r>
            <a:endParaRPr b="1" i="1"/>
          </a:p>
        </p:txBody>
      </p:sp>
      <p:sp>
        <p:nvSpPr>
          <p:cNvPr id="404" name="Google Shape;404;p31"/>
          <p:cNvSpPr/>
          <p:nvPr/>
        </p:nvSpPr>
        <p:spPr>
          <a:xfrm>
            <a:off x="4064925" y="4173399"/>
            <a:ext cx="1508100" cy="680400"/>
          </a:xfrm>
          <a:prstGeom prst="flowChartAlternateProcess">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Cluster n. 17:</a:t>
            </a:r>
            <a:endParaRPr/>
          </a:p>
          <a:p>
            <a:pPr indent="0" lvl="0" marL="0" rtl="0" algn="ctr">
              <a:spcBef>
                <a:spcPts val="0"/>
              </a:spcBef>
              <a:spcAft>
                <a:spcPts val="0"/>
              </a:spcAft>
              <a:buNone/>
            </a:pPr>
            <a:r>
              <a:rPr lang="es"/>
              <a:t>1291 elements</a:t>
            </a:r>
            <a:endParaRPr/>
          </a:p>
          <a:p>
            <a:pPr indent="0" lvl="0" marL="0" rtl="0" algn="ctr">
              <a:spcBef>
                <a:spcPts val="0"/>
              </a:spcBef>
              <a:spcAft>
                <a:spcPts val="0"/>
              </a:spcAft>
              <a:buNone/>
            </a:pPr>
            <a:r>
              <a:rPr b="1" i="1" lang="es"/>
              <a:t>kite</a:t>
            </a:r>
            <a:endParaRPr b="1" i="1"/>
          </a:p>
        </p:txBody>
      </p:sp>
      <p:sp>
        <p:nvSpPr>
          <p:cNvPr id="405" name="Google Shape;405;p31"/>
          <p:cNvSpPr/>
          <p:nvPr/>
        </p:nvSpPr>
        <p:spPr>
          <a:xfrm>
            <a:off x="207950" y="674750"/>
            <a:ext cx="3610800" cy="300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IDENTIFYING CAPTIONS OF INTEREST:</a:t>
            </a:r>
            <a:endParaRPr b="1"/>
          </a:p>
        </p:txBody>
      </p:sp>
      <p:sp>
        <p:nvSpPr>
          <p:cNvPr id="406" name="Google Shape;406;p3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(d): Generate synthetic samples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
              <a:t>Index</a:t>
            </a:r>
            <a:endParaRPr/>
          </a:p>
        </p:txBody>
      </p:sp>
      <p:sp>
        <p:nvSpPr>
          <p:cNvPr id="91" name="Google Shape;91;p14"/>
          <p:cNvSpPr txBox="1"/>
          <p:nvPr>
            <p:ph idx="1" type="body"/>
          </p:nvPr>
        </p:nvSpPr>
        <p:spPr>
          <a:xfrm>
            <a:off x="330200" y="781050"/>
            <a:ext cx="8483700" cy="39813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chemeClr val="accent2"/>
              </a:buClr>
              <a:buSzPts val="1800"/>
              <a:buAutoNum type="arabicPeriod"/>
            </a:pPr>
            <a:r>
              <a:rPr lang="es" sz="1800">
                <a:solidFill>
                  <a:schemeClr val="accent2"/>
                </a:solidFill>
              </a:rPr>
              <a:t>Task A: Installation and Preliminaries.</a:t>
            </a:r>
            <a:endParaRPr sz="1800">
              <a:solidFill>
                <a:schemeClr val="accent2"/>
              </a:solidFill>
            </a:endParaRPr>
          </a:p>
          <a:p>
            <a:pPr indent="-342900" lvl="0" marL="457200" rtl="0" algn="l">
              <a:spcBef>
                <a:spcPts val="0"/>
              </a:spcBef>
              <a:spcAft>
                <a:spcPts val="0"/>
              </a:spcAft>
              <a:buClr>
                <a:schemeClr val="accent2"/>
              </a:buClr>
              <a:buSzPts val="1800"/>
              <a:buAutoNum type="arabicPeriod"/>
            </a:pPr>
            <a:r>
              <a:rPr lang="es" sz="1800">
                <a:solidFill>
                  <a:schemeClr val="accent2"/>
                </a:solidFill>
              </a:rPr>
              <a:t>Task B: Technical Exploration.</a:t>
            </a:r>
            <a:endParaRPr sz="1800">
              <a:solidFill>
                <a:schemeClr val="accent2"/>
              </a:solidFill>
            </a:endParaRPr>
          </a:p>
          <a:p>
            <a:pPr indent="-342900" lvl="0" marL="457200" rtl="0" algn="l">
              <a:spcBef>
                <a:spcPts val="0"/>
              </a:spcBef>
              <a:spcAft>
                <a:spcPts val="0"/>
              </a:spcAft>
              <a:buClr>
                <a:schemeClr val="accent2"/>
              </a:buClr>
              <a:buSzPts val="1800"/>
              <a:buAutoNum type="arabicPeriod"/>
            </a:pPr>
            <a:r>
              <a:rPr lang="es" sz="1800">
                <a:solidFill>
                  <a:schemeClr val="accent2"/>
                </a:solidFill>
              </a:rPr>
              <a:t>Task C: Identify a problem.</a:t>
            </a:r>
            <a:endParaRPr sz="1800">
              <a:solidFill>
                <a:schemeClr val="accent2"/>
              </a:solidFill>
            </a:endParaRPr>
          </a:p>
          <a:p>
            <a:pPr indent="-342900" lvl="0" marL="457200" rtl="0" algn="l">
              <a:spcBef>
                <a:spcPts val="0"/>
              </a:spcBef>
              <a:spcAft>
                <a:spcPts val="0"/>
              </a:spcAft>
              <a:buClr>
                <a:schemeClr val="accent2"/>
              </a:buClr>
              <a:buSzPts val="1800"/>
              <a:buAutoNum type="arabicPeriod"/>
            </a:pPr>
            <a:r>
              <a:rPr lang="es" sz="1800">
                <a:solidFill>
                  <a:schemeClr val="accent2"/>
                </a:solidFill>
              </a:rPr>
              <a:t>Task D: Generate synthetic samples.</a:t>
            </a:r>
            <a:endParaRPr sz="1800">
              <a:solidFill>
                <a:schemeClr val="accent2"/>
              </a:solidFill>
            </a:endParaRPr>
          </a:p>
          <a:p>
            <a:pPr indent="-342900" lvl="0" marL="457200" rtl="0" algn="l">
              <a:spcBef>
                <a:spcPts val="0"/>
              </a:spcBef>
              <a:spcAft>
                <a:spcPts val="0"/>
              </a:spcAft>
              <a:buClr>
                <a:schemeClr val="accent2"/>
              </a:buClr>
              <a:buSzPts val="1800"/>
              <a:buAutoNum type="arabicPeriod"/>
            </a:pPr>
            <a:r>
              <a:rPr lang="es" sz="1800">
                <a:solidFill>
                  <a:schemeClr val="accent2"/>
                </a:solidFill>
              </a:rPr>
              <a:t>Task E: Fine-Tuning Week 4 model.</a:t>
            </a:r>
            <a:endParaRPr sz="180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2"/>
          <p:cNvSpPr txBox="1"/>
          <p:nvPr/>
        </p:nvSpPr>
        <p:spPr>
          <a:xfrm>
            <a:off x="4866075" y="1078375"/>
            <a:ext cx="4278000" cy="3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sz="1300">
                <a:solidFill>
                  <a:schemeClr val="dk1"/>
                </a:solidFill>
              </a:rPr>
              <a:t>- We have seen that the topic extractor model does not work as good as we expected. Some of the extracted topics are not useful for characterizing a cluster, for instance: `</a:t>
            </a:r>
            <a:r>
              <a:rPr i="1" lang="es" sz="1300">
                <a:solidFill>
                  <a:schemeClr val="dk1"/>
                </a:solidFill>
              </a:rPr>
              <a:t>the</a:t>
            </a:r>
            <a:r>
              <a:rPr lang="es" sz="1300">
                <a:solidFill>
                  <a:schemeClr val="dk1"/>
                </a:solidFill>
              </a:rPr>
              <a:t>’, `in’, ‘</a:t>
            </a:r>
            <a:r>
              <a:rPr i="1" lang="es" sz="1300">
                <a:solidFill>
                  <a:schemeClr val="dk1"/>
                </a:solidFill>
              </a:rPr>
              <a:t>a</a:t>
            </a:r>
            <a:r>
              <a:rPr lang="es" sz="1300">
                <a:solidFill>
                  <a:schemeClr val="dk1"/>
                </a:solidFill>
              </a:rPr>
              <a:t>’, </a:t>
            </a:r>
            <a:r>
              <a:rPr i="1" lang="es" sz="1300">
                <a:solidFill>
                  <a:schemeClr val="dk1"/>
                </a:solidFill>
              </a:rPr>
              <a:t>with</a:t>
            </a:r>
            <a:r>
              <a:rPr lang="es" sz="1300">
                <a:solidFill>
                  <a:schemeClr val="dk1"/>
                </a:solidFill>
              </a:rPr>
              <a:t>’ … so we have prohibited creating these type of topics.</a:t>
            </a:r>
            <a:endParaRPr sz="13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s" sz="1300">
                <a:solidFill>
                  <a:schemeClr val="dk1"/>
                </a:solidFill>
              </a:rPr>
              <a:t>- Once we have named each cluster, we have created a tsne plot in order to visualize the obtained results. As it can be seen, s</a:t>
            </a:r>
            <a:r>
              <a:rPr lang="es" sz="1300">
                <a:solidFill>
                  <a:schemeClr val="dk1"/>
                </a:solidFill>
              </a:rPr>
              <a:t>ome very close clusters  have very similar labels, as expected. </a:t>
            </a:r>
            <a:endParaRPr sz="13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es" sz="1300">
                <a:solidFill>
                  <a:schemeClr val="dk1"/>
                </a:solidFill>
              </a:rPr>
              <a:t>- It seems that what BERTopic has done has just been to choose the most frequent words in each cluster. </a:t>
            </a:r>
            <a:endParaRPr sz="1300">
              <a:solidFill>
                <a:schemeClr val="dk1"/>
              </a:solidFill>
            </a:endParaRPr>
          </a:p>
          <a:p>
            <a:pPr indent="0" lvl="0" marL="0" rtl="0" algn="l">
              <a:spcBef>
                <a:spcPts val="0"/>
              </a:spcBef>
              <a:spcAft>
                <a:spcPts val="0"/>
              </a:spcAft>
              <a:buNone/>
            </a:pPr>
            <a:r>
              <a:rPr lang="es" sz="1300">
                <a:solidFill>
                  <a:schemeClr val="dk1"/>
                </a:solidFill>
              </a:rPr>
              <a:t>In short, </a:t>
            </a:r>
            <a:r>
              <a:rPr b="1" lang="es" sz="1300">
                <a:solidFill>
                  <a:schemeClr val="dk1"/>
                </a:solidFill>
              </a:rPr>
              <a:t>Sentence-Transformer       , BERTopic </a:t>
            </a:r>
            <a:endParaRPr b="1" sz="13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s" sz="1300">
                <a:solidFill>
                  <a:schemeClr val="dk1"/>
                </a:solidFill>
              </a:rPr>
              <a:t>- </a:t>
            </a:r>
            <a:r>
              <a:rPr lang="es" sz="1100">
                <a:solidFill>
                  <a:schemeClr val="dk1"/>
                </a:solidFill>
              </a:rPr>
              <a:t>Note that for easy visualization purposes, only clusters with more than 1000 elements have been shown. If a minimum size of 25 elements is used to create a cluster, more than 3000 clusters are obtained, the largest amount of them containing no more than 40 captions.</a:t>
            </a:r>
            <a:endParaRPr sz="1100">
              <a:solidFill>
                <a:schemeClr val="dk1"/>
              </a:solidFill>
            </a:endParaRPr>
          </a:p>
        </p:txBody>
      </p:sp>
      <p:pic>
        <p:nvPicPr>
          <p:cNvPr id="412" name="Google Shape;412;p32"/>
          <p:cNvPicPr preferRelativeResize="0"/>
          <p:nvPr/>
        </p:nvPicPr>
        <p:blipFill rotWithShape="1">
          <a:blip r:embed="rId3">
            <a:alphaModFix/>
          </a:blip>
          <a:srcRect b="0" l="0" r="2912" t="0"/>
          <a:stretch/>
        </p:blipFill>
        <p:spPr>
          <a:xfrm>
            <a:off x="152400" y="1438600"/>
            <a:ext cx="4713677" cy="3394177"/>
          </a:xfrm>
          <a:prstGeom prst="rect">
            <a:avLst/>
          </a:prstGeom>
          <a:noFill/>
          <a:ln>
            <a:noFill/>
          </a:ln>
        </p:spPr>
      </p:pic>
      <p:sp>
        <p:nvSpPr>
          <p:cNvPr id="413" name="Google Shape;413;p32"/>
          <p:cNvSpPr txBox="1"/>
          <p:nvPr/>
        </p:nvSpPr>
        <p:spPr>
          <a:xfrm>
            <a:off x="134600" y="628525"/>
            <a:ext cx="8874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dk1"/>
                </a:solidFill>
              </a:rPr>
              <a:t>- In order to get the main topics of each cluster, we have employed </a:t>
            </a:r>
            <a:r>
              <a:rPr lang="es" sz="1500" u="sng">
                <a:solidFill>
                  <a:schemeClr val="hlink"/>
                </a:solidFill>
                <a:hlinkClick r:id="rId4"/>
              </a:rPr>
              <a:t>BERTopic</a:t>
            </a:r>
            <a:r>
              <a:rPr lang="es" sz="1500">
                <a:solidFill>
                  <a:schemeClr val="dk1"/>
                </a:solidFill>
              </a:rPr>
              <a:t>. Which extracts easily interpretable topics (along with their probabilities). For each cluster, we have retrieved the 3 most probable topics, joining them afterwards using “_”.</a:t>
            </a:r>
            <a:endParaRPr/>
          </a:p>
        </p:txBody>
      </p:sp>
      <p:pic>
        <p:nvPicPr>
          <p:cNvPr id="414" name="Google Shape;414;p32"/>
          <p:cNvPicPr preferRelativeResize="0"/>
          <p:nvPr/>
        </p:nvPicPr>
        <p:blipFill>
          <a:blip r:embed="rId5">
            <a:alphaModFix/>
          </a:blip>
          <a:stretch>
            <a:fillRect/>
          </a:stretch>
        </p:blipFill>
        <p:spPr>
          <a:xfrm>
            <a:off x="7387900" y="3767475"/>
            <a:ext cx="254250" cy="249675"/>
          </a:xfrm>
          <a:prstGeom prst="rect">
            <a:avLst/>
          </a:prstGeom>
          <a:noFill/>
          <a:ln>
            <a:noFill/>
          </a:ln>
        </p:spPr>
      </p:pic>
      <p:pic>
        <p:nvPicPr>
          <p:cNvPr id="415" name="Google Shape;415;p32"/>
          <p:cNvPicPr preferRelativeResize="0"/>
          <p:nvPr/>
        </p:nvPicPr>
        <p:blipFill>
          <a:blip r:embed="rId6">
            <a:alphaModFix/>
          </a:blip>
          <a:stretch>
            <a:fillRect/>
          </a:stretch>
        </p:blipFill>
        <p:spPr>
          <a:xfrm>
            <a:off x="8609525" y="3765187"/>
            <a:ext cx="254250" cy="254250"/>
          </a:xfrm>
          <a:prstGeom prst="rect">
            <a:avLst/>
          </a:prstGeom>
          <a:noFill/>
          <a:ln>
            <a:noFill/>
          </a:ln>
        </p:spPr>
      </p:pic>
      <p:sp>
        <p:nvSpPr>
          <p:cNvPr id="416" name="Google Shape;416;p3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(d): Generate synthetic samples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(d): Generate synthetic samples</a:t>
            </a:r>
            <a:endParaRPr/>
          </a:p>
        </p:txBody>
      </p:sp>
      <p:sp>
        <p:nvSpPr>
          <p:cNvPr id="422" name="Google Shape;422;p33"/>
          <p:cNvSpPr txBox="1"/>
          <p:nvPr>
            <p:ph idx="1" type="body"/>
          </p:nvPr>
        </p:nvSpPr>
        <p:spPr>
          <a:xfrm>
            <a:off x="330200" y="781050"/>
            <a:ext cx="8483700" cy="5490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400"/>
              <a:t>In order to </a:t>
            </a:r>
            <a:r>
              <a:rPr b="1" lang="es" sz="1400"/>
              <a:t>balance our animal database,</a:t>
            </a:r>
            <a:r>
              <a:rPr lang="es" sz="1400"/>
              <a:t> we have created </a:t>
            </a:r>
            <a:r>
              <a:rPr b="1" lang="es" sz="1400"/>
              <a:t>new synthetic animal images</a:t>
            </a:r>
            <a:r>
              <a:rPr lang="es" sz="1400"/>
              <a:t> using </a:t>
            </a:r>
            <a:r>
              <a:rPr b="1" lang="es" sz="1400"/>
              <a:t>diffusion models</a:t>
            </a:r>
            <a:r>
              <a:rPr lang="es" sz="1400"/>
              <a:t>. Like we have seen in task c the animals with the lowest number of captions and images are: </a:t>
            </a:r>
            <a:r>
              <a:rPr b="1" lang="es" sz="1400"/>
              <a:t>cow, zebra and sheep</a:t>
            </a:r>
            <a:r>
              <a:rPr lang="es" sz="1400"/>
              <a:t>. </a:t>
            </a:r>
            <a:endParaRPr sz="1400"/>
          </a:p>
          <a:p>
            <a:pPr indent="0" lvl="0" marL="0" rtl="0" algn="just">
              <a:spcBef>
                <a:spcPts val="360"/>
              </a:spcBef>
              <a:spcAft>
                <a:spcPts val="0"/>
              </a:spcAft>
              <a:buNone/>
            </a:pPr>
            <a:r>
              <a:t/>
            </a:r>
            <a:endParaRPr sz="1500"/>
          </a:p>
        </p:txBody>
      </p:sp>
      <p:sp>
        <p:nvSpPr>
          <p:cNvPr id="423" name="Google Shape;423;p33"/>
          <p:cNvSpPr/>
          <p:nvPr/>
        </p:nvSpPr>
        <p:spPr>
          <a:xfrm>
            <a:off x="4727200" y="1484575"/>
            <a:ext cx="4086600" cy="3432300"/>
          </a:xfrm>
          <a:prstGeom prst="foldedCorner">
            <a:avLst>
              <a:gd fmla="val 725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33"/>
          <p:cNvSpPr txBox="1"/>
          <p:nvPr/>
        </p:nvSpPr>
        <p:spPr>
          <a:xfrm>
            <a:off x="4789275" y="1505425"/>
            <a:ext cx="3903900" cy="3390600"/>
          </a:xfrm>
          <a:prstGeom prst="rect">
            <a:avLst/>
          </a:prstGeom>
          <a:noFill/>
          <a:ln>
            <a:noFill/>
          </a:ln>
        </p:spPr>
        <p:txBody>
          <a:bodyPr anchorCtr="0" anchor="t" bIns="91425" lIns="91425" spcFirstLastPara="1" rIns="91425" wrap="square" tIns="91425">
            <a:noAutofit/>
          </a:bodyPr>
          <a:lstStyle/>
          <a:p>
            <a:pPr indent="0" lvl="0" marL="0" rtl="0" algn="just">
              <a:spcBef>
                <a:spcPts val="360"/>
              </a:spcBef>
              <a:spcAft>
                <a:spcPts val="0"/>
              </a:spcAft>
              <a:buNone/>
            </a:pPr>
            <a:r>
              <a:rPr lang="es" sz="1200">
                <a:solidFill>
                  <a:schemeClr val="dk1"/>
                </a:solidFill>
              </a:rPr>
              <a:t>- We selected all these </a:t>
            </a:r>
            <a:r>
              <a:rPr b="1" lang="es" sz="1200">
                <a:solidFill>
                  <a:schemeClr val="dk1"/>
                </a:solidFill>
              </a:rPr>
              <a:t>animals captions</a:t>
            </a:r>
            <a:r>
              <a:rPr lang="es" sz="1200">
                <a:solidFill>
                  <a:schemeClr val="dk1"/>
                </a:solidFill>
              </a:rPr>
              <a:t> and we employed them as </a:t>
            </a:r>
            <a:r>
              <a:rPr b="1" lang="es" sz="1200">
                <a:solidFill>
                  <a:schemeClr val="dk1"/>
                </a:solidFill>
              </a:rPr>
              <a:t>prompts</a:t>
            </a:r>
            <a:r>
              <a:rPr lang="es" sz="1200">
                <a:solidFill>
                  <a:schemeClr val="dk1"/>
                </a:solidFill>
              </a:rPr>
              <a:t> for the diffusion models.</a:t>
            </a:r>
            <a:endParaRPr sz="1200">
              <a:solidFill>
                <a:schemeClr val="dk1"/>
              </a:solidFill>
            </a:endParaRPr>
          </a:p>
          <a:p>
            <a:pPr indent="0" lvl="0" marL="0" rtl="0" algn="just">
              <a:spcBef>
                <a:spcPts val="360"/>
              </a:spcBef>
              <a:spcAft>
                <a:spcPts val="0"/>
              </a:spcAft>
              <a:buNone/>
            </a:pPr>
            <a:r>
              <a:rPr lang="es" sz="1200">
                <a:solidFill>
                  <a:schemeClr val="dk1"/>
                </a:solidFill>
              </a:rPr>
              <a:t>- We have employed </a:t>
            </a:r>
            <a:r>
              <a:rPr b="1" lang="es" sz="1200">
                <a:solidFill>
                  <a:schemeClr val="dk1"/>
                </a:solidFill>
              </a:rPr>
              <a:t>3 different models</a:t>
            </a:r>
            <a:r>
              <a:rPr lang="es" sz="1200">
                <a:solidFill>
                  <a:schemeClr val="dk1"/>
                </a:solidFill>
              </a:rPr>
              <a:t> to create the images:  </a:t>
            </a:r>
            <a:r>
              <a:rPr lang="es" sz="1200">
                <a:solidFill>
                  <a:srgbClr val="4A86E8"/>
                </a:solidFill>
              </a:rPr>
              <a:t>SD 2.1 (50 steps), SD 2.1 Turbo (50 steps), SD 2.1 Turbo (100 steps)</a:t>
            </a:r>
            <a:r>
              <a:rPr lang="es" sz="1200">
                <a:solidFill>
                  <a:schemeClr val="dk1"/>
                </a:solidFill>
              </a:rPr>
              <a:t>.</a:t>
            </a:r>
            <a:endParaRPr sz="1200">
              <a:solidFill>
                <a:schemeClr val="dk1"/>
              </a:solidFill>
            </a:endParaRPr>
          </a:p>
          <a:p>
            <a:pPr indent="0" lvl="0" marL="0" rtl="0" algn="just">
              <a:spcBef>
                <a:spcPts val="360"/>
              </a:spcBef>
              <a:spcAft>
                <a:spcPts val="0"/>
              </a:spcAft>
              <a:buNone/>
            </a:pPr>
            <a:r>
              <a:rPr lang="es" sz="1200">
                <a:solidFill>
                  <a:schemeClr val="dk1"/>
                </a:solidFill>
              </a:rPr>
              <a:t>- At the beginning we wanted to balance the database, creating new images so that </a:t>
            </a:r>
            <a:r>
              <a:rPr b="1" lang="es" sz="1200">
                <a:solidFill>
                  <a:schemeClr val="dk1"/>
                </a:solidFill>
              </a:rPr>
              <a:t>all animals had 10k images.</a:t>
            </a:r>
            <a:r>
              <a:rPr lang="es" sz="1200">
                <a:solidFill>
                  <a:schemeClr val="dk1"/>
                </a:solidFill>
              </a:rPr>
              <a:t> But the problem was that to get that, for instance only for sheep we needed 6k new images and it was needed a lot of hours only for one animal and model. So we only did this solution using the </a:t>
            </a:r>
            <a:r>
              <a:rPr lang="es" sz="1200">
                <a:solidFill>
                  <a:srgbClr val="4A86E8"/>
                </a:solidFill>
              </a:rPr>
              <a:t>SD 2.1 Turbo (50 steps) </a:t>
            </a:r>
            <a:r>
              <a:rPr lang="es" sz="1200">
                <a:solidFill>
                  <a:schemeClr val="dk1"/>
                </a:solidFill>
              </a:rPr>
              <a:t>model, that was the fastest.</a:t>
            </a:r>
            <a:endParaRPr sz="1200">
              <a:solidFill>
                <a:schemeClr val="dk1"/>
              </a:solidFill>
            </a:endParaRPr>
          </a:p>
          <a:p>
            <a:pPr indent="0" lvl="0" marL="0" rtl="0" algn="just">
              <a:spcBef>
                <a:spcPts val="360"/>
              </a:spcBef>
              <a:spcAft>
                <a:spcPts val="0"/>
              </a:spcAft>
              <a:buNone/>
            </a:pPr>
            <a:r>
              <a:rPr lang="es" sz="1200">
                <a:solidFill>
                  <a:schemeClr val="dk1"/>
                </a:solidFill>
              </a:rPr>
              <a:t>- For the other 2 we created</a:t>
            </a:r>
            <a:r>
              <a:rPr b="1" lang="es" sz="1200">
                <a:solidFill>
                  <a:schemeClr val="dk1"/>
                </a:solidFill>
              </a:rPr>
              <a:t> 2000 new synthetic images</a:t>
            </a:r>
            <a:r>
              <a:rPr lang="es" sz="1200">
                <a:solidFill>
                  <a:schemeClr val="dk1"/>
                </a:solidFill>
              </a:rPr>
              <a:t> </a:t>
            </a:r>
            <a:r>
              <a:rPr b="1" lang="es" sz="1200">
                <a:solidFill>
                  <a:schemeClr val="dk1"/>
                </a:solidFill>
              </a:rPr>
              <a:t>for</a:t>
            </a:r>
            <a:r>
              <a:rPr lang="es" sz="1200">
                <a:solidFill>
                  <a:schemeClr val="dk1"/>
                </a:solidFill>
              </a:rPr>
              <a:t> </a:t>
            </a:r>
            <a:r>
              <a:rPr b="1" lang="es" sz="1200">
                <a:solidFill>
                  <a:schemeClr val="dk1"/>
                </a:solidFill>
              </a:rPr>
              <a:t>each</a:t>
            </a:r>
            <a:r>
              <a:rPr lang="es" sz="1200">
                <a:solidFill>
                  <a:schemeClr val="dk1"/>
                </a:solidFill>
              </a:rPr>
              <a:t> </a:t>
            </a:r>
            <a:r>
              <a:rPr b="1" lang="es" sz="1200">
                <a:solidFill>
                  <a:schemeClr val="dk1"/>
                </a:solidFill>
              </a:rPr>
              <a:t>unbalanced</a:t>
            </a:r>
            <a:r>
              <a:rPr lang="es" sz="1200">
                <a:solidFill>
                  <a:schemeClr val="dk1"/>
                </a:solidFill>
              </a:rPr>
              <a:t> </a:t>
            </a:r>
            <a:r>
              <a:rPr lang="es" sz="1200">
                <a:solidFill>
                  <a:schemeClr val="dk1"/>
                </a:solidFill>
              </a:rPr>
              <a:t> </a:t>
            </a:r>
            <a:r>
              <a:rPr b="1" lang="es" sz="1200">
                <a:solidFill>
                  <a:schemeClr val="dk1"/>
                </a:solidFill>
              </a:rPr>
              <a:t>animal</a:t>
            </a:r>
            <a:r>
              <a:rPr lang="es" sz="1200">
                <a:solidFill>
                  <a:schemeClr val="dk1"/>
                </a:solidFill>
              </a:rPr>
              <a:t> with each model. </a:t>
            </a:r>
            <a:r>
              <a:rPr i="1" lang="es" sz="1200">
                <a:solidFill>
                  <a:srgbClr val="888888"/>
                </a:solidFill>
              </a:rPr>
              <a:t>(Due to the computational time we only could create 2000, since only for each animal and model takes 6 hours and we did not have a lot of time).</a:t>
            </a:r>
            <a:endParaRPr i="1" sz="1200">
              <a:solidFill>
                <a:srgbClr val="888888"/>
              </a:solidFill>
            </a:endParaRPr>
          </a:p>
        </p:txBody>
      </p:sp>
      <p:sp>
        <p:nvSpPr>
          <p:cNvPr id="425" name="Google Shape;425;p33"/>
          <p:cNvSpPr txBox="1"/>
          <p:nvPr/>
        </p:nvSpPr>
        <p:spPr>
          <a:xfrm>
            <a:off x="598438" y="1666650"/>
            <a:ext cx="3626400" cy="3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Full Data-Augmentation</a:t>
            </a:r>
            <a:endParaRPr sz="1500" u="sng">
              <a:solidFill>
                <a:schemeClr val="dk1"/>
              </a:solidFill>
            </a:endParaRPr>
          </a:p>
        </p:txBody>
      </p:sp>
      <p:pic>
        <p:nvPicPr>
          <p:cNvPr id="426" name="Google Shape;426;p33"/>
          <p:cNvPicPr preferRelativeResize="0"/>
          <p:nvPr/>
        </p:nvPicPr>
        <p:blipFill>
          <a:blip r:embed="rId3">
            <a:alphaModFix/>
          </a:blip>
          <a:stretch>
            <a:fillRect/>
          </a:stretch>
        </p:blipFill>
        <p:spPr>
          <a:xfrm>
            <a:off x="208586" y="2116043"/>
            <a:ext cx="4406125" cy="26412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(d): Generate synthetic samples</a:t>
            </a:r>
            <a:endParaRPr/>
          </a:p>
        </p:txBody>
      </p:sp>
      <p:sp>
        <p:nvSpPr>
          <p:cNvPr id="432" name="Google Shape;432;p34"/>
          <p:cNvSpPr txBox="1"/>
          <p:nvPr/>
        </p:nvSpPr>
        <p:spPr>
          <a:xfrm>
            <a:off x="908050" y="1596375"/>
            <a:ext cx="24948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Mixed Data-Augmentation</a:t>
            </a:r>
            <a:endParaRPr sz="1500">
              <a:solidFill>
                <a:schemeClr val="dk1"/>
              </a:solidFill>
            </a:endParaRPr>
          </a:p>
        </p:txBody>
      </p:sp>
      <p:pic>
        <p:nvPicPr>
          <p:cNvPr id="433" name="Google Shape;433;p34"/>
          <p:cNvPicPr preferRelativeResize="0"/>
          <p:nvPr/>
        </p:nvPicPr>
        <p:blipFill>
          <a:blip r:embed="rId3">
            <a:alphaModFix/>
          </a:blip>
          <a:stretch>
            <a:fillRect/>
          </a:stretch>
        </p:blipFill>
        <p:spPr>
          <a:xfrm>
            <a:off x="268600" y="2030500"/>
            <a:ext cx="4836852" cy="2631349"/>
          </a:xfrm>
          <a:prstGeom prst="rect">
            <a:avLst/>
          </a:prstGeom>
          <a:noFill/>
          <a:ln>
            <a:noFill/>
          </a:ln>
        </p:spPr>
      </p:pic>
      <p:sp>
        <p:nvSpPr>
          <p:cNvPr id="434" name="Google Shape;434;p34"/>
          <p:cNvSpPr txBox="1"/>
          <p:nvPr/>
        </p:nvSpPr>
        <p:spPr>
          <a:xfrm>
            <a:off x="393650" y="628525"/>
            <a:ext cx="8356800" cy="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Like we didn’t know if we were going to have time to create the full-data augmentation, we decided to create one by increasing the number of images of the animals that appeared the least. We employed 2 different models. As we can see in the right table this strategy is </a:t>
            </a:r>
            <a:r>
              <a:rPr b="1" lang="es">
                <a:solidFill>
                  <a:schemeClr val="dk1"/>
                </a:solidFill>
              </a:rPr>
              <a:t>much faster than the first one</a:t>
            </a:r>
            <a:r>
              <a:rPr lang="es">
                <a:solidFill>
                  <a:schemeClr val="dk1"/>
                </a:solidFill>
              </a:rPr>
              <a:t>, so that  allowed us to save some time.</a:t>
            </a:r>
            <a:endParaRPr>
              <a:solidFill>
                <a:schemeClr val="dk1"/>
              </a:solidFill>
            </a:endParaRPr>
          </a:p>
        </p:txBody>
      </p:sp>
      <p:pic>
        <p:nvPicPr>
          <p:cNvPr id="435" name="Google Shape;435;p34" title="Points scored"/>
          <p:cNvPicPr preferRelativeResize="0"/>
          <p:nvPr/>
        </p:nvPicPr>
        <p:blipFill>
          <a:blip r:embed="rId4">
            <a:alphaModFix/>
          </a:blip>
          <a:stretch>
            <a:fillRect/>
          </a:stretch>
        </p:blipFill>
        <p:spPr>
          <a:xfrm>
            <a:off x="5105451" y="2137000"/>
            <a:ext cx="3911100" cy="2418351"/>
          </a:xfrm>
          <a:prstGeom prst="rect">
            <a:avLst/>
          </a:prstGeom>
          <a:solidFill>
            <a:srgbClr val="EFEFEF"/>
          </a:solidFill>
          <a:ln>
            <a:noFill/>
          </a:ln>
        </p:spPr>
      </p:pic>
      <p:sp>
        <p:nvSpPr>
          <p:cNvPr id="436" name="Google Shape;436;p34"/>
          <p:cNvSpPr txBox="1"/>
          <p:nvPr/>
        </p:nvSpPr>
        <p:spPr>
          <a:xfrm>
            <a:off x="5813600" y="1596375"/>
            <a:ext cx="24948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Expected time to complete</a:t>
            </a:r>
            <a:endParaRPr sz="15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(d): Generate synthetic samples</a:t>
            </a:r>
            <a:endParaRPr/>
          </a:p>
        </p:txBody>
      </p:sp>
      <p:sp>
        <p:nvSpPr>
          <p:cNvPr id="442" name="Google Shape;442;p35"/>
          <p:cNvSpPr txBox="1"/>
          <p:nvPr>
            <p:ph idx="1" type="body"/>
          </p:nvPr>
        </p:nvSpPr>
        <p:spPr>
          <a:xfrm>
            <a:off x="330200" y="781050"/>
            <a:ext cx="8483700" cy="12819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500"/>
              <a:t>To create the synthetic images we have </a:t>
            </a:r>
            <a:r>
              <a:rPr lang="es" sz="1500"/>
              <a:t>sampled</a:t>
            </a:r>
            <a:r>
              <a:rPr lang="es" sz="1500"/>
              <a:t> the train captions where appear ‘cow’, ‘sheep’ or ‘zebra’. Moreover we have created a database with the original COCO images those captions talk about in order to calculate the FID later. Finally we have randomly selected one of those captions to use it as a prompt for the diffusion models. </a:t>
            </a:r>
            <a:r>
              <a:rPr i="1" lang="es" sz="1500">
                <a:solidFill>
                  <a:srgbClr val="888888"/>
                </a:solidFill>
              </a:rPr>
              <a:t>(We have repeated this last step 2000 times to obtain all the images of each animal).</a:t>
            </a:r>
            <a:endParaRPr i="1" sz="1500">
              <a:solidFill>
                <a:srgbClr val="888888"/>
              </a:solidFill>
            </a:endParaRPr>
          </a:p>
        </p:txBody>
      </p:sp>
      <p:sp>
        <p:nvSpPr>
          <p:cNvPr id="443" name="Google Shape;443;p35"/>
          <p:cNvSpPr txBox="1"/>
          <p:nvPr/>
        </p:nvSpPr>
        <p:spPr>
          <a:xfrm>
            <a:off x="330200" y="1951950"/>
            <a:ext cx="25533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rgbClr val="287D7D"/>
                </a:solidFill>
              </a:rPr>
              <a:t>Some example results:</a:t>
            </a:r>
            <a:endParaRPr b="1" sz="1500">
              <a:solidFill>
                <a:srgbClr val="287D7D"/>
              </a:solidFill>
            </a:endParaRPr>
          </a:p>
        </p:txBody>
      </p:sp>
      <p:sp>
        <p:nvSpPr>
          <p:cNvPr id="444" name="Google Shape;444;p35"/>
          <p:cNvSpPr txBox="1"/>
          <p:nvPr/>
        </p:nvSpPr>
        <p:spPr>
          <a:xfrm>
            <a:off x="256200" y="2343700"/>
            <a:ext cx="3603300" cy="4038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'This is a black cow standing in a grassy field.'</a:t>
            </a:r>
            <a:endParaRPr sz="1300">
              <a:solidFill>
                <a:schemeClr val="dk1"/>
              </a:solidFill>
            </a:endParaRPr>
          </a:p>
        </p:txBody>
      </p:sp>
      <p:pic>
        <p:nvPicPr>
          <p:cNvPr id="445" name="Google Shape;445;p35"/>
          <p:cNvPicPr preferRelativeResize="0"/>
          <p:nvPr/>
        </p:nvPicPr>
        <p:blipFill>
          <a:blip r:embed="rId3">
            <a:alphaModFix/>
          </a:blip>
          <a:stretch>
            <a:fillRect/>
          </a:stretch>
        </p:blipFill>
        <p:spPr>
          <a:xfrm>
            <a:off x="2348450" y="2929350"/>
            <a:ext cx="1760849" cy="1760849"/>
          </a:xfrm>
          <a:prstGeom prst="rect">
            <a:avLst/>
          </a:prstGeom>
          <a:noFill/>
          <a:ln>
            <a:noFill/>
          </a:ln>
        </p:spPr>
      </p:pic>
      <p:sp>
        <p:nvSpPr>
          <p:cNvPr id="446" name="Google Shape;446;p35"/>
          <p:cNvSpPr txBox="1"/>
          <p:nvPr/>
        </p:nvSpPr>
        <p:spPr>
          <a:xfrm>
            <a:off x="3475500" y="2796975"/>
            <a:ext cx="786300" cy="4038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rPr>
              <a:t>SD 2.1</a:t>
            </a:r>
            <a:r>
              <a:rPr lang="es" sz="1500">
                <a:solidFill>
                  <a:schemeClr val="dk1"/>
                </a:solidFill>
              </a:rPr>
              <a:t> </a:t>
            </a:r>
            <a:endParaRPr sz="1500">
              <a:solidFill>
                <a:schemeClr val="dk1"/>
              </a:solidFill>
            </a:endParaRPr>
          </a:p>
        </p:txBody>
      </p:sp>
      <p:pic>
        <p:nvPicPr>
          <p:cNvPr id="447" name="Google Shape;447;p35"/>
          <p:cNvPicPr preferRelativeResize="0"/>
          <p:nvPr/>
        </p:nvPicPr>
        <p:blipFill>
          <a:blip r:embed="rId4">
            <a:alphaModFix/>
          </a:blip>
          <a:stretch>
            <a:fillRect/>
          </a:stretch>
        </p:blipFill>
        <p:spPr>
          <a:xfrm>
            <a:off x="158800" y="3028301"/>
            <a:ext cx="2105253" cy="1578976"/>
          </a:xfrm>
          <a:prstGeom prst="rect">
            <a:avLst/>
          </a:prstGeom>
          <a:noFill/>
          <a:ln>
            <a:noFill/>
          </a:ln>
        </p:spPr>
      </p:pic>
      <p:sp>
        <p:nvSpPr>
          <p:cNvPr id="448" name="Google Shape;448;p35"/>
          <p:cNvSpPr txBox="1"/>
          <p:nvPr/>
        </p:nvSpPr>
        <p:spPr>
          <a:xfrm>
            <a:off x="57050" y="2796950"/>
            <a:ext cx="786300" cy="4038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rPr>
              <a:t>COCO</a:t>
            </a:r>
            <a:endParaRPr sz="1500">
              <a:solidFill>
                <a:schemeClr val="dk1"/>
              </a:solidFill>
            </a:endParaRPr>
          </a:p>
        </p:txBody>
      </p:sp>
      <p:sp>
        <p:nvSpPr>
          <p:cNvPr id="449" name="Google Shape;449;p35"/>
          <p:cNvSpPr txBox="1"/>
          <p:nvPr/>
        </p:nvSpPr>
        <p:spPr>
          <a:xfrm>
            <a:off x="5279900" y="2343700"/>
            <a:ext cx="3356400" cy="4038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a:t>
            </a:r>
            <a:r>
              <a:rPr lang="es" sz="1300">
                <a:solidFill>
                  <a:schemeClr val="dk1"/>
                </a:solidFill>
              </a:rPr>
              <a:t>Two cows that are wading in some water.</a:t>
            </a:r>
            <a:r>
              <a:rPr lang="es" sz="1300">
                <a:solidFill>
                  <a:schemeClr val="dk1"/>
                </a:solidFill>
              </a:rPr>
              <a:t>'</a:t>
            </a:r>
            <a:endParaRPr sz="1300">
              <a:solidFill>
                <a:schemeClr val="dk1"/>
              </a:solidFill>
            </a:endParaRPr>
          </a:p>
        </p:txBody>
      </p:sp>
      <p:pic>
        <p:nvPicPr>
          <p:cNvPr id="450" name="Google Shape;450;p35"/>
          <p:cNvPicPr preferRelativeResize="0"/>
          <p:nvPr/>
        </p:nvPicPr>
        <p:blipFill>
          <a:blip r:embed="rId5">
            <a:alphaModFix/>
          </a:blip>
          <a:stretch>
            <a:fillRect/>
          </a:stretch>
        </p:blipFill>
        <p:spPr>
          <a:xfrm>
            <a:off x="6966925" y="2846350"/>
            <a:ext cx="1760850" cy="1760850"/>
          </a:xfrm>
          <a:prstGeom prst="rect">
            <a:avLst/>
          </a:prstGeom>
          <a:noFill/>
          <a:ln>
            <a:noFill/>
          </a:ln>
        </p:spPr>
      </p:pic>
      <p:pic>
        <p:nvPicPr>
          <p:cNvPr id="451" name="Google Shape;451;p35"/>
          <p:cNvPicPr preferRelativeResize="0"/>
          <p:nvPr/>
        </p:nvPicPr>
        <p:blipFill>
          <a:blip r:embed="rId6">
            <a:alphaModFix/>
          </a:blip>
          <a:stretch>
            <a:fillRect/>
          </a:stretch>
        </p:blipFill>
        <p:spPr>
          <a:xfrm>
            <a:off x="4958300" y="2846341"/>
            <a:ext cx="1760850" cy="2001672"/>
          </a:xfrm>
          <a:prstGeom prst="rect">
            <a:avLst/>
          </a:prstGeom>
          <a:noFill/>
          <a:ln>
            <a:noFill/>
          </a:ln>
        </p:spPr>
      </p:pic>
      <p:sp>
        <p:nvSpPr>
          <p:cNvPr id="452" name="Google Shape;452;p35"/>
          <p:cNvSpPr txBox="1"/>
          <p:nvPr/>
        </p:nvSpPr>
        <p:spPr>
          <a:xfrm>
            <a:off x="4815900" y="2796950"/>
            <a:ext cx="786300" cy="4038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rPr>
              <a:t>COCO</a:t>
            </a:r>
            <a:endParaRPr sz="1500">
              <a:solidFill>
                <a:schemeClr val="dk1"/>
              </a:solidFill>
            </a:endParaRPr>
          </a:p>
        </p:txBody>
      </p:sp>
      <p:sp>
        <p:nvSpPr>
          <p:cNvPr id="453" name="Google Shape;453;p35"/>
          <p:cNvSpPr txBox="1"/>
          <p:nvPr/>
        </p:nvSpPr>
        <p:spPr>
          <a:xfrm>
            <a:off x="6507925" y="4607275"/>
            <a:ext cx="2553300" cy="4038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rPr>
              <a:t>SD 2.1 TURBO (100 steps)</a:t>
            </a:r>
            <a:r>
              <a:rPr lang="es" sz="1500">
                <a:solidFill>
                  <a:schemeClr val="dk1"/>
                </a:solidFill>
              </a:rPr>
              <a:t> </a:t>
            </a:r>
            <a:endParaRPr sz="15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6"/>
          <p:cNvSpPr/>
          <p:nvPr/>
        </p:nvSpPr>
        <p:spPr>
          <a:xfrm>
            <a:off x="3918950" y="703500"/>
            <a:ext cx="1465200" cy="745500"/>
          </a:xfrm>
          <a:prstGeom prst="foldedCorner">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3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(d): Generate synthetic samples</a:t>
            </a:r>
            <a:endParaRPr/>
          </a:p>
        </p:txBody>
      </p:sp>
      <p:sp>
        <p:nvSpPr>
          <p:cNvPr id="460" name="Google Shape;460;p36"/>
          <p:cNvSpPr txBox="1"/>
          <p:nvPr/>
        </p:nvSpPr>
        <p:spPr>
          <a:xfrm>
            <a:off x="330200" y="675325"/>
            <a:ext cx="25533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rgbClr val="287D7D"/>
                </a:solidFill>
              </a:rPr>
              <a:t>More </a:t>
            </a:r>
            <a:r>
              <a:rPr b="1" lang="es" sz="1500">
                <a:solidFill>
                  <a:srgbClr val="287D7D"/>
                </a:solidFill>
              </a:rPr>
              <a:t>example results:</a:t>
            </a:r>
            <a:endParaRPr b="1" sz="1500">
              <a:solidFill>
                <a:srgbClr val="287D7D"/>
              </a:solidFill>
            </a:endParaRPr>
          </a:p>
        </p:txBody>
      </p:sp>
      <p:sp>
        <p:nvSpPr>
          <p:cNvPr id="461" name="Google Shape;461;p36"/>
          <p:cNvSpPr txBox="1"/>
          <p:nvPr/>
        </p:nvSpPr>
        <p:spPr>
          <a:xfrm>
            <a:off x="1037800" y="1106600"/>
            <a:ext cx="2671500" cy="3738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a:t>
            </a:r>
            <a:r>
              <a:rPr lang="es" sz="1200">
                <a:solidFill>
                  <a:schemeClr val="dk1"/>
                </a:solidFill>
              </a:rPr>
              <a:t>A person is feeding a cow an apple</a:t>
            </a:r>
            <a:r>
              <a:rPr lang="es" sz="1200">
                <a:solidFill>
                  <a:schemeClr val="dk1"/>
                </a:solidFill>
              </a:rPr>
              <a:t>'</a:t>
            </a:r>
            <a:endParaRPr sz="1200">
              <a:solidFill>
                <a:schemeClr val="dk1"/>
              </a:solidFill>
            </a:endParaRPr>
          </a:p>
        </p:txBody>
      </p:sp>
      <p:pic>
        <p:nvPicPr>
          <p:cNvPr id="462" name="Google Shape;462;p36"/>
          <p:cNvPicPr preferRelativeResize="0"/>
          <p:nvPr/>
        </p:nvPicPr>
        <p:blipFill>
          <a:blip r:embed="rId3">
            <a:alphaModFix/>
          </a:blip>
          <a:stretch>
            <a:fillRect/>
          </a:stretch>
        </p:blipFill>
        <p:spPr>
          <a:xfrm>
            <a:off x="2567162" y="1523972"/>
            <a:ext cx="1535775" cy="1379337"/>
          </a:xfrm>
          <a:prstGeom prst="rect">
            <a:avLst/>
          </a:prstGeom>
          <a:noFill/>
          <a:ln>
            <a:noFill/>
          </a:ln>
        </p:spPr>
      </p:pic>
      <p:pic>
        <p:nvPicPr>
          <p:cNvPr id="463" name="Google Shape;463;p36"/>
          <p:cNvPicPr preferRelativeResize="0"/>
          <p:nvPr/>
        </p:nvPicPr>
        <p:blipFill>
          <a:blip r:embed="rId4">
            <a:alphaModFix/>
          </a:blip>
          <a:stretch>
            <a:fillRect/>
          </a:stretch>
        </p:blipFill>
        <p:spPr>
          <a:xfrm>
            <a:off x="413286" y="1621956"/>
            <a:ext cx="1970222" cy="1183369"/>
          </a:xfrm>
          <a:prstGeom prst="rect">
            <a:avLst/>
          </a:prstGeom>
          <a:noFill/>
          <a:ln>
            <a:noFill/>
          </a:ln>
        </p:spPr>
      </p:pic>
      <p:sp>
        <p:nvSpPr>
          <p:cNvPr id="464" name="Google Shape;464;p36"/>
          <p:cNvSpPr txBox="1"/>
          <p:nvPr/>
        </p:nvSpPr>
        <p:spPr>
          <a:xfrm>
            <a:off x="237700" y="1480513"/>
            <a:ext cx="727200" cy="3354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dk1"/>
                </a:solidFill>
              </a:rPr>
              <a:t>COCO</a:t>
            </a:r>
            <a:endParaRPr sz="1300">
              <a:solidFill>
                <a:schemeClr val="dk1"/>
              </a:solidFill>
            </a:endParaRPr>
          </a:p>
        </p:txBody>
      </p:sp>
      <p:pic>
        <p:nvPicPr>
          <p:cNvPr id="465" name="Google Shape;465;p36"/>
          <p:cNvPicPr preferRelativeResize="0"/>
          <p:nvPr/>
        </p:nvPicPr>
        <p:blipFill>
          <a:blip r:embed="rId5">
            <a:alphaModFix/>
          </a:blip>
          <a:stretch>
            <a:fillRect/>
          </a:stretch>
        </p:blipFill>
        <p:spPr>
          <a:xfrm>
            <a:off x="4398926" y="1523972"/>
            <a:ext cx="1535775" cy="1379337"/>
          </a:xfrm>
          <a:prstGeom prst="rect">
            <a:avLst/>
          </a:prstGeom>
          <a:noFill/>
          <a:ln>
            <a:noFill/>
          </a:ln>
        </p:spPr>
      </p:pic>
      <p:sp>
        <p:nvSpPr>
          <p:cNvPr id="466" name="Google Shape;466;p36"/>
          <p:cNvSpPr txBox="1"/>
          <p:nvPr/>
        </p:nvSpPr>
        <p:spPr>
          <a:xfrm>
            <a:off x="3250435" y="2671981"/>
            <a:ext cx="1880100" cy="3354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SD 2.1 TURBO (50 steps)</a:t>
            </a:r>
            <a:r>
              <a:rPr lang="es" sz="1100">
                <a:solidFill>
                  <a:schemeClr val="dk1"/>
                </a:solidFill>
              </a:rPr>
              <a:t> </a:t>
            </a:r>
            <a:endParaRPr sz="1100">
              <a:solidFill>
                <a:schemeClr val="dk1"/>
              </a:solidFill>
            </a:endParaRPr>
          </a:p>
        </p:txBody>
      </p:sp>
      <p:sp>
        <p:nvSpPr>
          <p:cNvPr id="467" name="Google Shape;467;p36"/>
          <p:cNvSpPr txBox="1"/>
          <p:nvPr/>
        </p:nvSpPr>
        <p:spPr>
          <a:xfrm>
            <a:off x="3918959" y="675324"/>
            <a:ext cx="1394100" cy="501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chemeClr val="dk1"/>
                </a:solidFill>
              </a:rPr>
              <a:t>Same model and same caption but different generated images.</a:t>
            </a:r>
            <a:endParaRPr sz="1000">
              <a:solidFill>
                <a:schemeClr val="dk1"/>
              </a:solidFill>
            </a:endParaRPr>
          </a:p>
        </p:txBody>
      </p:sp>
      <p:pic>
        <p:nvPicPr>
          <p:cNvPr id="468" name="Google Shape;468;p36"/>
          <p:cNvPicPr preferRelativeResize="0"/>
          <p:nvPr/>
        </p:nvPicPr>
        <p:blipFill>
          <a:blip r:embed="rId6">
            <a:alphaModFix/>
          </a:blip>
          <a:stretch>
            <a:fillRect/>
          </a:stretch>
        </p:blipFill>
        <p:spPr>
          <a:xfrm>
            <a:off x="2567150" y="3185100"/>
            <a:ext cx="1535775" cy="1535775"/>
          </a:xfrm>
          <a:prstGeom prst="rect">
            <a:avLst/>
          </a:prstGeom>
          <a:noFill/>
          <a:ln>
            <a:noFill/>
          </a:ln>
        </p:spPr>
      </p:pic>
      <p:pic>
        <p:nvPicPr>
          <p:cNvPr id="469" name="Google Shape;469;p36"/>
          <p:cNvPicPr preferRelativeResize="0"/>
          <p:nvPr/>
        </p:nvPicPr>
        <p:blipFill>
          <a:blip r:embed="rId7">
            <a:alphaModFix/>
          </a:blip>
          <a:stretch>
            <a:fillRect/>
          </a:stretch>
        </p:blipFill>
        <p:spPr>
          <a:xfrm>
            <a:off x="4398925" y="3185100"/>
            <a:ext cx="1535775" cy="1535775"/>
          </a:xfrm>
          <a:prstGeom prst="rect">
            <a:avLst/>
          </a:prstGeom>
          <a:noFill/>
          <a:ln>
            <a:noFill/>
          </a:ln>
        </p:spPr>
      </p:pic>
      <p:sp>
        <p:nvSpPr>
          <p:cNvPr id="470" name="Google Shape;470;p36"/>
          <p:cNvSpPr txBox="1"/>
          <p:nvPr/>
        </p:nvSpPr>
        <p:spPr>
          <a:xfrm>
            <a:off x="3605000" y="3096600"/>
            <a:ext cx="727200" cy="3423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dk1"/>
                </a:solidFill>
              </a:rPr>
              <a:t>SD 2.1</a:t>
            </a:r>
            <a:r>
              <a:rPr lang="es" sz="1500">
                <a:solidFill>
                  <a:schemeClr val="dk1"/>
                </a:solidFill>
              </a:rPr>
              <a:t> </a:t>
            </a:r>
            <a:endParaRPr sz="1500">
              <a:solidFill>
                <a:schemeClr val="dk1"/>
              </a:solidFill>
            </a:endParaRPr>
          </a:p>
        </p:txBody>
      </p:sp>
      <p:sp>
        <p:nvSpPr>
          <p:cNvPr id="471" name="Google Shape;471;p36"/>
          <p:cNvSpPr txBox="1"/>
          <p:nvPr/>
        </p:nvSpPr>
        <p:spPr>
          <a:xfrm>
            <a:off x="4181762" y="4582050"/>
            <a:ext cx="1970100" cy="3354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SD 2.1 TURBO (100 steps)</a:t>
            </a:r>
            <a:r>
              <a:rPr lang="es" sz="1100">
                <a:solidFill>
                  <a:schemeClr val="dk1"/>
                </a:solidFill>
              </a:rPr>
              <a:t> </a:t>
            </a:r>
            <a:endParaRPr sz="1100">
              <a:solidFill>
                <a:schemeClr val="dk1"/>
              </a:solidFill>
            </a:endParaRPr>
          </a:p>
        </p:txBody>
      </p:sp>
      <p:sp>
        <p:nvSpPr>
          <p:cNvPr id="472" name="Google Shape;472;p36"/>
          <p:cNvSpPr txBox="1"/>
          <p:nvPr/>
        </p:nvSpPr>
        <p:spPr>
          <a:xfrm>
            <a:off x="6065750" y="3891800"/>
            <a:ext cx="2953800" cy="5763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'The two zebras are standing near one another.</a:t>
            </a:r>
            <a:endParaRPr sz="1200">
              <a:solidFill>
                <a:schemeClr val="dk1"/>
              </a:solidFill>
            </a:endParaRPr>
          </a:p>
        </p:txBody>
      </p:sp>
      <p:pic>
        <p:nvPicPr>
          <p:cNvPr id="473" name="Google Shape;473;p36"/>
          <p:cNvPicPr preferRelativeResize="0"/>
          <p:nvPr/>
        </p:nvPicPr>
        <p:blipFill>
          <a:blip r:embed="rId8">
            <a:alphaModFix/>
          </a:blip>
          <a:stretch>
            <a:fillRect/>
          </a:stretch>
        </p:blipFill>
        <p:spPr>
          <a:xfrm>
            <a:off x="374525" y="3185101"/>
            <a:ext cx="2047701" cy="1535776"/>
          </a:xfrm>
          <a:prstGeom prst="rect">
            <a:avLst/>
          </a:prstGeom>
          <a:noFill/>
          <a:ln>
            <a:noFill/>
          </a:ln>
        </p:spPr>
      </p:pic>
      <p:sp>
        <p:nvSpPr>
          <p:cNvPr id="474" name="Google Shape;474;p36"/>
          <p:cNvSpPr txBox="1"/>
          <p:nvPr/>
        </p:nvSpPr>
        <p:spPr>
          <a:xfrm>
            <a:off x="237700" y="3048313"/>
            <a:ext cx="727200" cy="3354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dk1"/>
                </a:solidFill>
              </a:rPr>
              <a:t>COCO</a:t>
            </a:r>
            <a:endParaRPr sz="1300">
              <a:solidFill>
                <a:schemeClr val="dk1"/>
              </a:solidFill>
            </a:endParaRPr>
          </a:p>
        </p:txBody>
      </p:sp>
      <p:sp>
        <p:nvSpPr>
          <p:cNvPr id="475" name="Google Shape;475;p36"/>
          <p:cNvSpPr txBox="1"/>
          <p:nvPr/>
        </p:nvSpPr>
        <p:spPr>
          <a:xfrm>
            <a:off x="6065750" y="1258125"/>
            <a:ext cx="2764500" cy="285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chemeClr val="dk1"/>
                </a:solidFill>
              </a:rPr>
              <a:t>As we can see in these </a:t>
            </a:r>
            <a:r>
              <a:rPr lang="es" sz="1500">
                <a:solidFill>
                  <a:schemeClr val="dk1"/>
                </a:solidFill>
              </a:rPr>
              <a:t>examples</a:t>
            </a:r>
            <a:r>
              <a:rPr lang="es" sz="1500">
                <a:solidFill>
                  <a:schemeClr val="dk1"/>
                </a:solidFill>
              </a:rPr>
              <a:t> the  images with the </a:t>
            </a:r>
            <a:r>
              <a:rPr b="1" lang="es" sz="1500">
                <a:solidFill>
                  <a:schemeClr val="dk1"/>
                </a:solidFill>
              </a:rPr>
              <a:t>highest resolution</a:t>
            </a:r>
            <a:r>
              <a:rPr lang="es" sz="1500">
                <a:solidFill>
                  <a:schemeClr val="dk1"/>
                </a:solidFill>
              </a:rPr>
              <a:t> are from the </a:t>
            </a:r>
            <a:r>
              <a:rPr b="1" lang="es" sz="1500">
                <a:solidFill>
                  <a:schemeClr val="dk1"/>
                </a:solidFill>
              </a:rPr>
              <a:t>SD 2.1</a:t>
            </a:r>
            <a:r>
              <a:rPr lang="es" sz="1500">
                <a:solidFill>
                  <a:schemeClr val="dk1"/>
                </a:solidFill>
              </a:rPr>
              <a:t> model but at the same time is the </a:t>
            </a:r>
            <a:r>
              <a:rPr lang="es" sz="1500">
                <a:solidFill>
                  <a:schemeClr val="dk1"/>
                </a:solidFill>
              </a:rPr>
              <a:t>model</a:t>
            </a:r>
            <a:r>
              <a:rPr lang="es" sz="1500">
                <a:solidFill>
                  <a:schemeClr val="dk1"/>
                </a:solidFill>
              </a:rPr>
              <a:t> that needs </a:t>
            </a:r>
            <a:r>
              <a:rPr b="1" lang="es" sz="1500">
                <a:solidFill>
                  <a:schemeClr val="dk1"/>
                </a:solidFill>
              </a:rPr>
              <a:t>more time to extract each image.</a:t>
            </a:r>
            <a:r>
              <a:rPr lang="es" sz="1500">
                <a:solidFill>
                  <a:schemeClr val="dk1"/>
                </a:solidFill>
              </a:rPr>
              <a:t> However, the quality of the rest is not too low and the images have a lot of relation with their captions.</a:t>
            </a:r>
            <a:endParaRPr sz="15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(d): Generate synthetic samples</a:t>
            </a:r>
            <a:endParaRPr/>
          </a:p>
        </p:txBody>
      </p:sp>
      <p:sp>
        <p:nvSpPr>
          <p:cNvPr id="481" name="Google Shape;481;p37"/>
          <p:cNvSpPr txBox="1"/>
          <p:nvPr>
            <p:ph idx="1" type="body"/>
          </p:nvPr>
        </p:nvSpPr>
        <p:spPr>
          <a:xfrm>
            <a:off x="330200" y="698125"/>
            <a:ext cx="8483700" cy="1439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In order to qualitatively assess the generated synthetic samples, we computed the </a:t>
            </a:r>
            <a:r>
              <a:rPr b="1" lang="es" sz="1600"/>
              <a:t>Fréchet inc</a:t>
            </a:r>
            <a:r>
              <a:rPr b="1" lang="es" sz="1600"/>
              <a:t>eption distance</a:t>
            </a:r>
            <a:r>
              <a:rPr lang="es" sz="1600"/>
              <a:t> of the ground truth images in the dataset and the generated ones. As we can see, </a:t>
            </a:r>
            <a:r>
              <a:rPr lang="es" sz="1600">
                <a:highlight>
                  <a:srgbClr val="FFFF00"/>
                </a:highlight>
              </a:rPr>
              <a:t>SD 2.1</a:t>
            </a:r>
            <a:r>
              <a:rPr lang="es" sz="1600"/>
              <a:t> created better images w.r.t. the dataset, furthermore the animals that are more manageable by the generative model are </a:t>
            </a:r>
            <a:r>
              <a:rPr lang="es" sz="1600">
                <a:highlight>
                  <a:srgbClr val="FFFF00"/>
                </a:highlight>
              </a:rPr>
              <a:t>zebras</a:t>
            </a:r>
            <a:r>
              <a:rPr lang="es" sz="1600"/>
              <a:t>  by a big difference compared to the others such as cows and sheeps.</a:t>
            </a:r>
            <a:endParaRPr sz="1600"/>
          </a:p>
        </p:txBody>
      </p:sp>
      <p:graphicFrame>
        <p:nvGraphicFramePr>
          <p:cNvPr id="482" name="Google Shape;482;p37"/>
          <p:cNvGraphicFramePr/>
          <p:nvPr/>
        </p:nvGraphicFramePr>
        <p:xfrm>
          <a:off x="544388" y="2137938"/>
          <a:ext cx="3000000" cy="3000000"/>
        </p:xfrm>
        <a:graphic>
          <a:graphicData uri="http://schemas.openxmlformats.org/drawingml/2006/table">
            <a:tbl>
              <a:tblPr>
                <a:noFill/>
                <a:tableStyleId>{52A65D9E-F900-46B4-974C-60284A544613}</a:tableStyleId>
              </a:tblPr>
              <a:tblGrid>
                <a:gridCol w="2258925"/>
                <a:gridCol w="814050"/>
                <a:gridCol w="735650"/>
                <a:gridCol w="1156725"/>
                <a:gridCol w="961500"/>
                <a:gridCol w="899925"/>
                <a:gridCol w="838400"/>
              </a:tblGrid>
              <a:tr h="381000">
                <a:tc rowSpan="2">
                  <a:txBody>
                    <a:bodyPr/>
                    <a:lstStyle/>
                    <a:p>
                      <a:pPr indent="0" lvl="0" marL="0" rtl="0" algn="l">
                        <a:spcBef>
                          <a:spcPts val="0"/>
                        </a:spcBef>
                        <a:spcAft>
                          <a:spcPts val="0"/>
                        </a:spcAft>
                        <a:buNone/>
                      </a:pPr>
                      <a:r>
                        <a:t/>
                      </a:r>
                      <a:endParaRPr/>
                    </a:p>
                  </a:txBody>
                  <a:tcPr marT="91425" marB="91425" marR="91425" marL="91425"/>
                </a:tc>
                <a:tc gridSpan="6">
                  <a:txBody>
                    <a:bodyPr/>
                    <a:lstStyle/>
                    <a:p>
                      <a:pPr indent="0" lvl="0" marL="0" rtl="0" algn="ctr">
                        <a:spcBef>
                          <a:spcPts val="0"/>
                        </a:spcBef>
                        <a:spcAft>
                          <a:spcPts val="0"/>
                        </a:spcAft>
                        <a:buNone/>
                      </a:pPr>
                      <a:r>
                        <a:rPr b="1" lang="es"/>
                        <a:t>Fréchet inception distance (FID)</a:t>
                      </a:r>
                      <a:r>
                        <a:rPr lang="es">
                          <a:solidFill>
                            <a:srgbClr val="0000FF"/>
                          </a:solidFill>
                        </a:rPr>
                        <a:t> [1, 2]</a:t>
                      </a:r>
                      <a:endParaRPr>
                        <a:solidFill>
                          <a:srgbClr val="0000FF"/>
                        </a:solidFill>
                      </a:endParaRPr>
                    </a:p>
                  </a:txBody>
                  <a:tcPr marT="91425" marB="91425" marR="91425" marL="91425"/>
                </a:tc>
                <a:tc hMerge="1"/>
                <a:tc hMerge="1"/>
                <a:tc hMerge="1"/>
                <a:tc hMerge="1"/>
                <a:tc hMerge="1"/>
              </a:tr>
              <a:tr h="381000">
                <a:tc vMerge="1"/>
                <a:tc>
                  <a:txBody>
                    <a:bodyPr/>
                    <a:lstStyle/>
                    <a:p>
                      <a:pPr indent="0" lvl="0" marL="0" rtl="0" algn="ctr">
                        <a:spcBef>
                          <a:spcPts val="0"/>
                        </a:spcBef>
                        <a:spcAft>
                          <a:spcPts val="0"/>
                        </a:spcAft>
                        <a:buNone/>
                      </a:pPr>
                      <a:r>
                        <a:rPr lang="es"/>
                        <a:t>Horse</a:t>
                      </a:r>
                      <a:endParaRPr/>
                    </a:p>
                  </a:txBody>
                  <a:tcPr marT="91425" marB="91425" marR="91425" marL="91425"/>
                </a:tc>
                <a:tc>
                  <a:txBody>
                    <a:bodyPr/>
                    <a:lstStyle/>
                    <a:p>
                      <a:pPr indent="0" lvl="0" marL="0" rtl="0" algn="ctr">
                        <a:spcBef>
                          <a:spcPts val="0"/>
                        </a:spcBef>
                        <a:spcAft>
                          <a:spcPts val="0"/>
                        </a:spcAft>
                        <a:buNone/>
                      </a:pPr>
                      <a:r>
                        <a:rPr lang="es"/>
                        <a:t>Cow</a:t>
                      </a:r>
                      <a:endParaRPr/>
                    </a:p>
                  </a:txBody>
                  <a:tcPr marT="91425" marB="91425" marR="91425" marL="91425"/>
                </a:tc>
                <a:tc>
                  <a:txBody>
                    <a:bodyPr/>
                    <a:lstStyle/>
                    <a:p>
                      <a:pPr indent="0" lvl="0" marL="0" rtl="0" algn="ctr">
                        <a:spcBef>
                          <a:spcPts val="0"/>
                        </a:spcBef>
                        <a:spcAft>
                          <a:spcPts val="0"/>
                        </a:spcAft>
                        <a:buNone/>
                      </a:pPr>
                      <a:r>
                        <a:rPr lang="es"/>
                        <a:t>Elephant</a:t>
                      </a:r>
                      <a:endParaRPr/>
                    </a:p>
                  </a:txBody>
                  <a:tcPr marT="91425" marB="91425" marR="91425" marL="91425"/>
                </a:tc>
                <a:tc>
                  <a:txBody>
                    <a:bodyPr/>
                    <a:lstStyle/>
                    <a:p>
                      <a:pPr indent="0" lvl="0" marL="0" rtl="0" algn="ctr">
                        <a:spcBef>
                          <a:spcPts val="0"/>
                        </a:spcBef>
                        <a:spcAft>
                          <a:spcPts val="0"/>
                        </a:spcAft>
                        <a:buNone/>
                      </a:pPr>
                      <a:r>
                        <a:rPr lang="es"/>
                        <a:t>Sheep</a:t>
                      </a:r>
                      <a:endParaRPr/>
                    </a:p>
                  </a:txBody>
                  <a:tcPr marT="91425" marB="91425" marR="91425" marL="91425"/>
                </a:tc>
                <a:tc>
                  <a:txBody>
                    <a:bodyPr/>
                    <a:lstStyle/>
                    <a:p>
                      <a:pPr indent="0" lvl="0" marL="0" rtl="0" algn="ctr">
                        <a:spcBef>
                          <a:spcPts val="0"/>
                        </a:spcBef>
                        <a:spcAft>
                          <a:spcPts val="0"/>
                        </a:spcAft>
                        <a:buNone/>
                      </a:pPr>
                      <a:r>
                        <a:rPr lang="es"/>
                        <a:t>Giraffe</a:t>
                      </a:r>
                      <a:endParaRPr/>
                    </a:p>
                  </a:txBody>
                  <a:tcPr marT="91425" marB="91425" marR="91425" marL="91425"/>
                </a:tc>
                <a:tc>
                  <a:txBody>
                    <a:bodyPr/>
                    <a:lstStyle/>
                    <a:p>
                      <a:pPr indent="0" lvl="0" marL="0" rtl="0" algn="ctr">
                        <a:spcBef>
                          <a:spcPts val="0"/>
                        </a:spcBef>
                        <a:spcAft>
                          <a:spcPts val="0"/>
                        </a:spcAft>
                        <a:buNone/>
                      </a:pPr>
                      <a:r>
                        <a:rPr lang="es"/>
                        <a:t>Zebra</a:t>
                      </a:r>
                      <a:endParaRPr/>
                    </a:p>
                  </a:txBody>
                  <a:tcPr marT="91425" marB="91425" marR="91425" marL="91425"/>
                </a:tc>
              </a:tr>
              <a:tr h="381000">
                <a:tc>
                  <a:txBody>
                    <a:bodyPr/>
                    <a:lstStyle/>
                    <a:p>
                      <a:pPr indent="0" lvl="0" marL="0" rtl="0" algn="l">
                        <a:spcBef>
                          <a:spcPts val="0"/>
                        </a:spcBef>
                        <a:spcAft>
                          <a:spcPts val="0"/>
                        </a:spcAft>
                        <a:buNone/>
                      </a:pPr>
                      <a:r>
                        <a:rPr b="1" lang="es"/>
                        <a:t>SD 2.1</a:t>
                      </a:r>
                      <a:r>
                        <a:rPr lang="es"/>
                        <a:t>               </a:t>
                      </a:r>
                      <a:r>
                        <a:rPr i="1" lang="es">
                          <a:solidFill>
                            <a:srgbClr val="1C4587"/>
                          </a:solidFill>
                        </a:rPr>
                        <a:t>(50 steps)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s">
                          <a:solidFill>
                            <a:schemeClr val="dk1"/>
                          </a:solidFill>
                        </a:rPr>
                        <a:t>–</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s">
                          <a:solidFill>
                            <a:schemeClr val="dk1"/>
                          </a:solidFill>
                        </a:rPr>
                        <a:t>87.82</a:t>
                      </a:r>
                      <a:endParaRPr>
                        <a:solidFill>
                          <a:schemeClr val="dk1"/>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s">
                          <a:solidFill>
                            <a:schemeClr val="dk1"/>
                          </a:solidFill>
                        </a:rPr>
                        <a:t>–</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rPr>
                        <a:t>80.30</a:t>
                      </a:r>
                      <a:endParaRPr>
                        <a:solidFill>
                          <a:schemeClr val="dk1"/>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s">
                          <a:solidFill>
                            <a:schemeClr val="dk1"/>
                          </a:solidFill>
                        </a:rPr>
                        <a:t>–</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rPr>
                        <a:t>49.00</a:t>
                      </a:r>
                      <a:endParaRPr>
                        <a:solidFill>
                          <a:schemeClr val="dk1"/>
                        </a:solidFill>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b="1" lang="es">
                          <a:solidFill>
                            <a:schemeClr val="dk1"/>
                          </a:solidFill>
                        </a:rPr>
                        <a:t>SD 2.1 Turbo </a:t>
                      </a:r>
                      <a:r>
                        <a:rPr lang="es">
                          <a:solidFill>
                            <a:schemeClr val="dk1"/>
                          </a:solidFill>
                        </a:rPr>
                        <a:t>   </a:t>
                      </a:r>
                      <a:r>
                        <a:rPr i="1" lang="es">
                          <a:solidFill>
                            <a:srgbClr val="1C4587"/>
                          </a:solidFill>
                        </a:rPr>
                        <a:t>(50 steps)</a:t>
                      </a:r>
                      <a:endParaRPr/>
                    </a:p>
                  </a:txBody>
                  <a:tcPr marT="91425" marB="91425" marR="91425" marL="91425"/>
                </a:tc>
                <a:tc>
                  <a:txBody>
                    <a:bodyPr/>
                    <a:lstStyle/>
                    <a:p>
                      <a:pPr indent="0" lvl="0" marL="0" rtl="0" algn="ctr">
                        <a:spcBef>
                          <a:spcPts val="0"/>
                        </a:spcBef>
                        <a:spcAft>
                          <a:spcPts val="0"/>
                        </a:spcAft>
                        <a:buNone/>
                      </a:pPr>
                      <a:r>
                        <a:rPr lang="es">
                          <a:solidFill>
                            <a:schemeClr val="dk1"/>
                          </a:solidFill>
                        </a:rPr>
                        <a:t>114.54</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s">
                          <a:solidFill>
                            <a:schemeClr val="dk1"/>
                          </a:solidFill>
                        </a:rPr>
                        <a:t>139.27</a:t>
                      </a:r>
                      <a:endParaRPr>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a:solidFill>
                            <a:schemeClr val="dk1"/>
                          </a:solidFill>
                        </a:rPr>
                        <a:t>123.34</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rPr>
                        <a:t>147.72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a:solidFill>
                            <a:schemeClr val="dk1"/>
                          </a:solidFill>
                        </a:rPr>
                        <a:t>98.73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rPr>
                        <a:t>61.87</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b="1" lang="es"/>
                        <a:t>SD 2.1 Turbo</a:t>
                      </a:r>
                      <a:r>
                        <a:rPr lang="es"/>
                        <a:t>  </a:t>
                      </a:r>
                      <a:r>
                        <a:rPr i="1" lang="es">
                          <a:solidFill>
                            <a:srgbClr val="1C4587"/>
                          </a:solidFill>
                        </a:rPr>
                        <a:t>(100 steps)</a:t>
                      </a:r>
                      <a:endParaRPr i="1">
                        <a:solidFill>
                          <a:srgbClr val="1C4587"/>
                        </a:solidFill>
                      </a:endParaRPr>
                    </a:p>
                  </a:txBody>
                  <a:tcPr marT="91425" marB="91425" marR="91425" marL="91425"/>
                </a:tc>
                <a:tc>
                  <a:txBody>
                    <a:bodyPr/>
                    <a:lstStyle/>
                    <a:p>
                      <a:pPr indent="0" lvl="0" marL="0" rtl="0" algn="ctr">
                        <a:spcBef>
                          <a:spcPts val="0"/>
                        </a:spcBef>
                        <a:spcAft>
                          <a:spcPts val="0"/>
                        </a:spcAft>
                        <a:buNone/>
                      </a:pPr>
                      <a:r>
                        <a:rPr lang="es">
                          <a:solidFill>
                            <a:schemeClr val="dk1"/>
                          </a:solidFill>
                        </a:rPr>
                        <a:t>–</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s">
                          <a:solidFill>
                            <a:schemeClr val="dk1"/>
                          </a:solidFill>
                        </a:rPr>
                        <a:t>141.25</a:t>
                      </a:r>
                      <a:endParaRPr>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a:solidFill>
                            <a:schemeClr val="dk1"/>
                          </a:solidFill>
                        </a:rPr>
                        <a:t>–</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rPr>
                        <a:t>147.52</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s">
                          <a:solidFill>
                            <a:schemeClr val="dk1"/>
                          </a:solidFill>
                        </a:rPr>
                        <a:t>–</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rPr>
                        <a:t>62.70</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483" name="Google Shape;483;p37"/>
          <p:cNvSpPr txBox="1"/>
          <p:nvPr/>
        </p:nvSpPr>
        <p:spPr>
          <a:xfrm>
            <a:off x="390125" y="4385325"/>
            <a:ext cx="86631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1"/>
                </a:solidFill>
              </a:rPr>
              <a:t>[1] Martin Heusel, et al. (2018). GANs Trained by a Two Time-Scale Update Rule Converge to a Local Nash Equilibrium. </a:t>
            </a:r>
            <a:endParaRPr sz="1100">
              <a:solidFill>
                <a:schemeClr val="dk1"/>
              </a:solidFill>
            </a:endParaRPr>
          </a:p>
          <a:p>
            <a:pPr indent="0" lvl="0" marL="0" rtl="0" algn="l">
              <a:spcBef>
                <a:spcPts val="0"/>
              </a:spcBef>
              <a:spcAft>
                <a:spcPts val="0"/>
              </a:spcAft>
              <a:buNone/>
            </a:pPr>
            <a:r>
              <a:rPr lang="es" sz="1100">
                <a:solidFill>
                  <a:schemeClr val="dk1"/>
                </a:solidFill>
              </a:rPr>
              <a:t>[2] Implementation **modified** from </a:t>
            </a:r>
            <a:r>
              <a:rPr lang="es" sz="1100" u="sng">
                <a:solidFill>
                  <a:srgbClr val="0000FF"/>
                </a:solidFill>
                <a:hlinkClick r:id="rId3">
                  <a:extLst>
                    <a:ext uri="{A12FA001-AC4F-418D-AE19-62706E023703}">
                      <ahyp:hlinkClr val="tx"/>
                    </a:ext>
                  </a:extLst>
                </a:hlinkClick>
              </a:rPr>
              <a:t>https://github.com/mseitzer/pytorch-fid</a:t>
            </a:r>
            <a:r>
              <a:rPr lang="es" sz="1100">
                <a:solidFill>
                  <a:schemeClr val="dk1"/>
                </a:solidFill>
              </a:rPr>
              <a:t>, originally from </a:t>
            </a:r>
            <a:r>
              <a:rPr lang="es" sz="1100" u="sng">
                <a:solidFill>
                  <a:srgbClr val="0000FF"/>
                </a:solidFill>
                <a:hlinkClick r:id="rId4">
                  <a:extLst>
                    <a:ext uri="{A12FA001-AC4F-418D-AE19-62706E023703}">
                      <ahyp:hlinkClr val="tx"/>
                    </a:ext>
                  </a:extLst>
                </a:hlinkClick>
              </a:rPr>
              <a:t>https://github.com/bioinf-jku/TTUR</a:t>
            </a:r>
            <a:r>
              <a:rPr lang="es" sz="1100">
                <a:solidFill>
                  <a:schemeClr val="dk1"/>
                </a:solidFill>
              </a:rPr>
              <a:t> </a:t>
            </a:r>
            <a:endParaRPr sz="11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8"/>
          <p:cNvSpPr txBox="1"/>
          <p:nvPr>
            <p:ph type="title"/>
          </p:nvPr>
        </p:nvSpPr>
        <p:spPr>
          <a:xfrm>
            <a:off x="330200" y="148800"/>
            <a:ext cx="8483700" cy="443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
              <a:t>Task (e</a:t>
            </a:r>
            <a:r>
              <a:rPr lang="es"/>
              <a:t>)</a:t>
            </a:r>
            <a:r>
              <a:rPr lang="es"/>
              <a:t>: </a:t>
            </a:r>
            <a:r>
              <a:rPr lang="es">
                <a:solidFill>
                  <a:schemeClr val="accent2"/>
                </a:solidFill>
              </a:rPr>
              <a:t>Fine-tuning Week 4 model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Fine-tuning Week 4 model</a:t>
            </a:r>
            <a:endParaRPr/>
          </a:p>
        </p:txBody>
      </p:sp>
      <p:sp>
        <p:nvSpPr>
          <p:cNvPr id="494" name="Google Shape;494;p39"/>
          <p:cNvSpPr txBox="1"/>
          <p:nvPr>
            <p:ph idx="1" type="body"/>
          </p:nvPr>
        </p:nvSpPr>
        <p:spPr>
          <a:xfrm>
            <a:off x="330200" y="698125"/>
            <a:ext cx="8483700" cy="28122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500"/>
              <a:t>We have focused on a subproblem, which consisted on improving retrieval with animals. </a:t>
            </a:r>
            <a:endParaRPr sz="1500"/>
          </a:p>
          <a:p>
            <a:pPr indent="0" lvl="0" marL="0" rtl="0" algn="just">
              <a:spcBef>
                <a:spcPts val="360"/>
              </a:spcBef>
              <a:spcAft>
                <a:spcPts val="0"/>
              </a:spcAft>
              <a:buNone/>
            </a:pPr>
            <a:r>
              <a:rPr lang="es" sz="1500"/>
              <a:t>In the previous week, t</a:t>
            </a:r>
            <a:r>
              <a:rPr lang="es" sz="1500"/>
              <a:t>raining the whole model from zero was very time consuming, since each epoch using the original database needed ~9 hours.  Given that in</a:t>
            </a:r>
            <a:r>
              <a:rPr lang="es" sz="1500"/>
              <a:t> the previous week we trained the embedding models on a much larger dataset (the whole dataset), this week we have decided to use as baseline the work of the previous week, fine-tuning it.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300"/>
          </a:p>
          <a:p>
            <a:pPr indent="0" lvl="0" marL="0" rtl="0" algn="just">
              <a:spcBef>
                <a:spcPts val="360"/>
              </a:spcBef>
              <a:spcAft>
                <a:spcPts val="0"/>
              </a:spcAft>
              <a:buNone/>
            </a:pPr>
            <a:r>
              <a:rPr lang="es" sz="1500"/>
              <a:t>We have used the generated samples to tune the models. We have trained (fine-tuned) the model in 5 epochs, needing 50 minutes in total (using a RTX 3090). As in the previous week, we have used the </a:t>
            </a:r>
            <a:r>
              <a:rPr i="1" lang="es" sz="1500"/>
              <a:t>Adam </a:t>
            </a:r>
            <a:r>
              <a:rPr lang="es" sz="1500"/>
              <a:t>optimizer used </a:t>
            </a:r>
            <a:r>
              <a:rPr lang="es" sz="1500"/>
              <a:t>learning</a:t>
            </a:r>
            <a:r>
              <a:rPr lang="es" sz="1500"/>
              <a:t> rate has been 2e-5, and the batch size has been 32.</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p:txBody>
      </p:sp>
      <p:pic>
        <p:nvPicPr>
          <p:cNvPr id="495" name="Google Shape;495;p39"/>
          <p:cNvPicPr preferRelativeResize="0"/>
          <p:nvPr/>
        </p:nvPicPr>
        <p:blipFill>
          <a:blip r:embed="rId3">
            <a:alphaModFix/>
          </a:blip>
          <a:stretch>
            <a:fillRect/>
          </a:stretch>
        </p:blipFill>
        <p:spPr>
          <a:xfrm>
            <a:off x="150300" y="2004550"/>
            <a:ext cx="2892758" cy="1789174"/>
          </a:xfrm>
          <a:prstGeom prst="rect">
            <a:avLst/>
          </a:prstGeom>
          <a:noFill/>
          <a:ln>
            <a:noFill/>
          </a:ln>
        </p:spPr>
      </p:pic>
      <p:pic>
        <p:nvPicPr>
          <p:cNvPr id="496" name="Google Shape;496;p39"/>
          <p:cNvPicPr preferRelativeResize="0"/>
          <p:nvPr/>
        </p:nvPicPr>
        <p:blipFill>
          <a:blip r:embed="rId4">
            <a:alphaModFix/>
          </a:blip>
          <a:stretch>
            <a:fillRect/>
          </a:stretch>
        </p:blipFill>
        <p:spPr>
          <a:xfrm>
            <a:off x="6100950" y="2003974"/>
            <a:ext cx="2892750" cy="1790326"/>
          </a:xfrm>
          <a:prstGeom prst="rect">
            <a:avLst/>
          </a:prstGeom>
          <a:noFill/>
          <a:ln>
            <a:noFill/>
          </a:ln>
        </p:spPr>
      </p:pic>
      <p:pic>
        <p:nvPicPr>
          <p:cNvPr id="497" name="Google Shape;497;p39"/>
          <p:cNvPicPr preferRelativeResize="0"/>
          <p:nvPr/>
        </p:nvPicPr>
        <p:blipFill>
          <a:blip r:embed="rId5">
            <a:alphaModFix/>
          </a:blip>
          <a:stretch>
            <a:fillRect/>
          </a:stretch>
        </p:blipFill>
        <p:spPr>
          <a:xfrm>
            <a:off x="3173225" y="2033450"/>
            <a:ext cx="2797539" cy="1731375"/>
          </a:xfrm>
          <a:prstGeom prst="rect">
            <a:avLst/>
          </a:prstGeom>
          <a:noFill/>
          <a:ln>
            <a:noFill/>
          </a:ln>
        </p:spPr>
      </p:pic>
      <p:sp>
        <p:nvSpPr>
          <p:cNvPr id="498" name="Google Shape;498;p39"/>
          <p:cNvSpPr txBox="1"/>
          <p:nvPr/>
        </p:nvSpPr>
        <p:spPr>
          <a:xfrm>
            <a:off x="-220175" y="3683000"/>
            <a:ext cx="66336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1300">
                <a:solidFill>
                  <a:srgbClr val="FF0000"/>
                </a:solidFill>
              </a:rPr>
              <a:t>––––––––––––––––– Mixed Data-Augmentation ––––––––––––––––</a:t>
            </a:r>
            <a:endParaRPr b="1" i="1" sz="1300">
              <a:solidFill>
                <a:srgbClr val="FF0000"/>
              </a:solidFill>
            </a:endParaRPr>
          </a:p>
        </p:txBody>
      </p:sp>
      <p:sp>
        <p:nvSpPr>
          <p:cNvPr id="499" name="Google Shape;499;p39"/>
          <p:cNvSpPr txBox="1"/>
          <p:nvPr/>
        </p:nvSpPr>
        <p:spPr>
          <a:xfrm>
            <a:off x="5795400" y="3683000"/>
            <a:ext cx="36768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1300">
                <a:solidFill>
                  <a:srgbClr val="9900FF"/>
                </a:solidFill>
              </a:rPr>
              <a:t>––– Full Data-Augmentation –––</a:t>
            </a:r>
            <a:endParaRPr b="1" i="1" sz="1300">
              <a:solidFill>
                <a:srgbClr val="9900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40"/>
          <p:cNvPicPr preferRelativeResize="0"/>
          <p:nvPr/>
        </p:nvPicPr>
        <p:blipFill>
          <a:blip r:embed="rId3">
            <a:alphaModFix/>
          </a:blip>
          <a:stretch>
            <a:fillRect/>
          </a:stretch>
        </p:blipFill>
        <p:spPr>
          <a:xfrm>
            <a:off x="4529377" y="1969551"/>
            <a:ext cx="4364126" cy="2371355"/>
          </a:xfrm>
          <a:prstGeom prst="rect">
            <a:avLst/>
          </a:prstGeom>
          <a:noFill/>
          <a:ln>
            <a:noFill/>
          </a:ln>
        </p:spPr>
      </p:pic>
      <p:sp>
        <p:nvSpPr>
          <p:cNvPr id="505" name="Google Shape;505;p4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Fine-tuning Week 4 model</a:t>
            </a:r>
            <a:endParaRPr>
              <a:solidFill>
                <a:schemeClr val="accent2"/>
              </a:solidFill>
            </a:endParaRPr>
          </a:p>
        </p:txBody>
      </p:sp>
      <p:sp>
        <p:nvSpPr>
          <p:cNvPr id="506" name="Google Shape;506;p40"/>
          <p:cNvSpPr txBox="1"/>
          <p:nvPr>
            <p:ph idx="1" type="body"/>
          </p:nvPr>
        </p:nvSpPr>
        <p:spPr>
          <a:xfrm>
            <a:off x="330200" y="698125"/>
            <a:ext cx="8483700" cy="749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s" sz="1500"/>
              <a:t>Even though it has not been guessed as the first caption, now the correct caption for zebras appears as the 4th option. Thus the data balancing has made its effect and now zebras are indeed </a:t>
            </a:r>
            <a:r>
              <a:rPr b="1" lang="es" sz="1500"/>
              <a:t>better represented</a:t>
            </a:r>
            <a:r>
              <a:rPr lang="es" sz="1500"/>
              <a:t>.</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p:txBody>
      </p:sp>
      <p:sp>
        <p:nvSpPr>
          <p:cNvPr id="507" name="Google Shape;507;p40"/>
          <p:cNvSpPr txBox="1"/>
          <p:nvPr/>
        </p:nvSpPr>
        <p:spPr>
          <a:xfrm>
            <a:off x="262675" y="1507550"/>
            <a:ext cx="4038300" cy="4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chemeClr val="accent2"/>
                </a:solidFill>
              </a:rPr>
              <a:t>Before Fine-tuning</a:t>
            </a:r>
            <a:endParaRPr b="1" sz="1600">
              <a:solidFill>
                <a:schemeClr val="accent2"/>
              </a:solidFill>
            </a:endParaRPr>
          </a:p>
        </p:txBody>
      </p:sp>
      <p:sp>
        <p:nvSpPr>
          <p:cNvPr id="508" name="Google Shape;508;p40"/>
          <p:cNvSpPr txBox="1"/>
          <p:nvPr/>
        </p:nvSpPr>
        <p:spPr>
          <a:xfrm>
            <a:off x="4855200" y="1507550"/>
            <a:ext cx="4038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accent2"/>
                </a:solidFill>
              </a:rPr>
              <a:t>After Fine-tuning with Synthetic data</a:t>
            </a:r>
            <a:endParaRPr b="1" sz="1600">
              <a:solidFill>
                <a:schemeClr val="accent2"/>
              </a:solidFill>
            </a:endParaRPr>
          </a:p>
        </p:txBody>
      </p:sp>
      <p:sp>
        <p:nvSpPr>
          <p:cNvPr id="509" name="Google Shape;509;p40"/>
          <p:cNvSpPr txBox="1"/>
          <p:nvPr/>
        </p:nvSpPr>
        <p:spPr>
          <a:xfrm>
            <a:off x="65875" y="4307050"/>
            <a:ext cx="44319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980000"/>
                </a:solidFill>
              </a:rPr>
              <a:t>The model miss-classifies the zebras for “brown horse” all the times.</a:t>
            </a:r>
            <a:endParaRPr sz="1200">
              <a:solidFill>
                <a:srgbClr val="980000"/>
              </a:solidFill>
            </a:endParaRPr>
          </a:p>
        </p:txBody>
      </p:sp>
      <p:cxnSp>
        <p:nvCxnSpPr>
          <p:cNvPr id="510" name="Google Shape;510;p40"/>
          <p:cNvCxnSpPr/>
          <p:nvPr/>
        </p:nvCxnSpPr>
        <p:spPr>
          <a:xfrm>
            <a:off x="4478575" y="1584450"/>
            <a:ext cx="12600" cy="3278700"/>
          </a:xfrm>
          <a:prstGeom prst="straightConnector1">
            <a:avLst/>
          </a:prstGeom>
          <a:noFill/>
          <a:ln cap="flat" cmpd="sng" w="19050">
            <a:solidFill>
              <a:srgbClr val="888888"/>
            </a:solidFill>
            <a:prstDash val="dash"/>
            <a:round/>
            <a:headEnd len="med" w="med" type="none"/>
            <a:tailEnd len="med" w="med" type="none"/>
          </a:ln>
        </p:spPr>
      </p:cxnSp>
      <p:sp>
        <p:nvSpPr>
          <p:cNvPr id="511" name="Google Shape;511;p40"/>
          <p:cNvSpPr txBox="1"/>
          <p:nvPr/>
        </p:nvSpPr>
        <p:spPr>
          <a:xfrm>
            <a:off x="4658400" y="4307050"/>
            <a:ext cx="44319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38761D"/>
                </a:solidFill>
              </a:rPr>
              <a:t>The model miss-classifies the zebras for “brown horse” except one caption that at least retrieves a caption about a zebra.</a:t>
            </a:r>
            <a:endParaRPr sz="1200">
              <a:solidFill>
                <a:srgbClr val="38761D"/>
              </a:solidFill>
            </a:endParaRPr>
          </a:p>
        </p:txBody>
      </p:sp>
      <p:sp>
        <p:nvSpPr>
          <p:cNvPr id="512" name="Google Shape;512;p40"/>
          <p:cNvSpPr txBox="1"/>
          <p:nvPr/>
        </p:nvSpPr>
        <p:spPr>
          <a:xfrm>
            <a:off x="8441700" y="3528150"/>
            <a:ext cx="45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endParaRPr>
          </a:p>
        </p:txBody>
      </p:sp>
      <p:sp>
        <p:nvSpPr>
          <p:cNvPr id="513" name="Google Shape;513;p40"/>
          <p:cNvSpPr/>
          <p:nvPr/>
        </p:nvSpPr>
        <p:spPr>
          <a:xfrm>
            <a:off x="6822025" y="3596600"/>
            <a:ext cx="1751700" cy="3540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4" name="Google Shape;514;p40"/>
          <p:cNvPicPr preferRelativeResize="0"/>
          <p:nvPr/>
        </p:nvPicPr>
        <p:blipFill>
          <a:blip r:embed="rId4">
            <a:alphaModFix/>
          </a:blip>
          <a:stretch>
            <a:fillRect/>
          </a:stretch>
        </p:blipFill>
        <p:spPr>
          <a:xfrm>
            <a:off x="234225" y="1969547"/>
            <a:ext cx="4095199" cy="2304429"/>
          </a:xfrm>
          <a:prstGeom prst="rect">
            <a:avLst/>
          </a:prstGeom>
          <a:noFill/>
          <a:ln>
            <a:noFill/>
          </a:ln>
        </p:spPr>
      </p:pic>
      <p:sp>
        <p:nvSpPr>
          <p:cNvPr id="515" name="Google Shape;515;p40"/>
          <p:cNvSpPr txBox="1"/>
          <p:nvPr/>
        </p:nvSpPr>
        <p:spPr>
          <a:xfrm>
            <a:off x="3990376" y="2707598"/>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16" name="Google Shape;516;p40"/>
          <p:cNvSpPr txBox="1"/>
          <p:nvPr/>
        </p:nvSpPr>
        <p:spPr>
          <a:xfrm>
            <a:off x="3990380" y="2961292"/>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17" name="Google Shape;517;p40"/>
          <p:cNvSpPr txBox="1"/>
          <p:nvPr/>
        </p:nvSpPr>
        <p:spPr>
          <a:xfrm>
            <a:off x="3807741" y="3242595"/>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18" name="Google Shape;518;p40"/>
          <p:cNvSpPr txBox="1"/>
          <p:nvPr/>
        </p:nvSpPr>
        <p:spPr>
          <a:xfrm>
            <a:off x="4043277" y="3528150"/>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19" name="Google Shape;519;p40"/>
          <p:cNvSpPr txBox="1"/>
          <p:nvPr/>
        </p:nvSpPr>
        <p:spPr>
          <a:xfrm>
            <a:off x="3807755" y="3799630"/>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20" name="Google Shape;520;p40"/>
          <p:cNvSpPr txBox="1"/>
          <p:nvPr/>
        </p:nvSpPr>
        <p:spPr>
          <a:xfrm>
            <a:off x="8506625" y="3755625"/>
            <a:ext cx="45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21" name="Google Shape;521;p40"/>
          <p:cNvSpPr txBox="1"/>
          <p:nvPr/>
        </p:nvSpPr>
        <p:spPr>
          <a:xfrm>
            <a:off x="6370986" y="3528160"/>
            <a:ext cx="86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38761D"/>
                </a:solidFill>
              </a:rPr>
              <a:t>GOOD!</a:t>
            </a:r>
            <a:endParaRPr b="1" sz="1100">
              <a:solidFill>
                <a:srgbClr val="38761D"/>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Fine-tuning Week 4 model</a:t>
            </a:r>
            <a:endParaRPr>
              <a:solidFill>
                <a:schemeClr val="accent2"/>
              </a:solidFill>
            </a:endParaRPr>
          </a:p>
        </p:txBody>
      </p:sp>
      <p:sp>
        <p:nvSpPr>
          <p:cNvPr id="527" name="Google Shape;527;p41"/>
          <p:cNvSpPr txBox="1"/>
          <p:nvPr>
            <p:ph idx="1" type="body"/>
          </p:nvPr>
        </p:nvSpPr>
        <p:spPr>
          <a:xfrm>
            <a:off x="330200" y="698125"/>
            <a:ext cx="8483700" cy="749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500"/>
              <a:t>In this example the previous week the model did not </a:t>
            </a:r>
            <a:r>
              <a:rPr lang="es" sz="1500"/>
              <a:t>retrieve</a:t>
            </a:r>
            <a:r>
              <a:rPr lang="es" sz="1500"/>
              <a:t> the correct caption but this week at least retrieves the correct in the last </a:t>
            </a:r>
            <a:r>
              <a:rPr lang="es" sz="1500"/>
              <a:t>position</a:t>
            </a:r>
            <a:r>
              <a:rPr lang="es" sz="1500"/>
              <a:t> of the Top-5 captions.</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p:txBody>
      </p:sp>
      <p:sp>
        <p:nvSpPr>
          <p:cNvPr id="528" name="Google Shape;528;p41"/>
          <p:cNvSpPr txBox="1"/>
          <p:nvPr/>
        </p:nvSpPr>
        <p:spPr>
          <a:xfrm>
            <a:off x="262675" y="1507550"/>
            <a:ext cx="4038300" cy="4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chemeClr val="accent2"/>
                </a:solidFill>
              </a:rPr>
              <a:t>Before Fine-tuning</a:t>
            </a:r>
            <a:endParaRPr b="1" sz="1600">
              <a:solidFill>
                <a:schemeClr val="accent2"/>
              </a:solidFill>
            </a:endParaRPr>
          </a:p>
        </p:txBody>
      </p:sp>
      <p:sp>
        <p:nvSpPr>
          <p:cNvPr id="529" name="Google Shape;529;p41"/>
          <p:cNvSpPr txBox="1"/>
          <p:nvPr/>
        </p:nvSpPr>
        <p:spPr>
          <a:xfrm>
            <a:off x="4855200" y="1507550"/>
            <a:ext cx="4038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accent2"/>
                </a:solidFill>
              </a:rPr>
              <a:t>After Fine-tuning with Synthetic data</a:t>
            </a:r>
            <a:endParaRPr b="1" sz="1600">
              <a:solidFill>
                <a:schemeClr val="accent2"/>
              </a:solidFill>
            </a:endParaRPr>
          </a:p>
        </p:txBody>
      </p:sp>
      <p:sp>
        <p:nvSpPr>
          <p:cNvPr id="530" name="Google Shape;530;p41"/>
          <p:cNvSpPr txBox="1"/>
          <p:nvPr/>
        </p:nvSpPr>
        <p:spPr>
          <a:xfrm>
            <a:off x="65875" y="4307050"/>
            <a:ext cx="44319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980000"/>
                </a:solidFill>
              </a:rPr>
              <a:t>The model miss-classifies all the captions.</a:t>
            </a:r>
            <a:endParaRPr sz="1200">
              <a:solidFill>
                <a:srgbClr val="980000"/>
              </a:solidFill>
            </a:endParaRPr>
          </a:p>
        </p:txBody>
      </p:sp>
      <p:cxnSp>
        <p:nvCxnSpPr>
          <p:cNvPr id="531" name="Google Shape;531;p41"/>
          <p:cNvCxnSpPr/>
          <p:nvPr/>
        </p:nvCxnSpPr>
        <p:spPr>
          <a:xfrm>
            <a:off x="4478575" y="1584450"/>
            <a:ext cx="12600" cy="3278700"/>
          </a:xfrm>
          <a:prstGeom prst="straightConnector1">
            <a:avLst/>
          </a:prstGeom>
          <a:noFill/>
          <a:ln cap="flat" cmpd="sng" w="19050">
            <a:solidFill>
              <a:srgbClr val="888888"/>
            </a:solidFill>
            <a:prstDash val="dash"/>
            <a:round/>
            <a:headEnd len="med" w="med" type="none"/>
            <a:tailEnd len="med" w="med" type="none"/>
          </a:ln>
        </p:spPr>
      </p:cxnSp>
      <p:sp>
        <p:nvSpPr>
          <p:cNvPr id="532" name="Google Shape;532;p41"/>
          <p:cNvSpPr txBox="1"/>
          <p:nvPr/>
        </p:nvSpPr>
        <p:spPr>
          <a:xfrm>
            <a:off x="4658400" y="4307050"/>
            <a:ext cx="44319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38761D"/>
                </a:solidFill>
              </a:rPr>
              <a:t>The model now retrieves the correct </a:t>
            </a:r>
            <a:r>
              <a:rPr lang="es" sz="1200">
                <a:solidFill>
                  <a:srgbClr val="38761D"/>
                </a:solidFill>
              </a:rPr>
              <a:t>captain</a:t>
            </a:r>
            <a:r>
              <a:rPr lang="es" sz="1200">
                <a:solidFill>
                  <a:srgbClr val="38761D"/>
                </a:solidFill>
              </a:rPr>
              <a:t> in the fifth position.</a:t>
            </a:r>
            <a:endParaRPr sz="1200">
              <a:solidFill>
                <a:srgbClr val="38761D"/>
              </a:solidFill>
            </a:endParaRPr>
          </a:p>
        </p:txBody>
      </p:sp>
      <p:pic>
        <p:nvPicPr>
          <p:cNvPr id="533" name="Google Shape;533;p41"/>
          <p:cNvPicPr preferRelativeResize="0"/>
          <p:nvPr/>
        </p:nvPicPr>
        <p:blipFill>
          <a:blip r:embed="rId3">
            <a:alphaModFix/>
          </a:blip>
          <a:stretch>
            <a:fillRect/>
          </a:stretch>
        </p:blipFill>
        <p:spPr>
          <a:xfrm>
            <a:off x="4572000" y="1969556"/>
            <a:ext cx="4155500" cy="2257982"/>
          </a:xfrm>
          <a:prstGeom prst="rect">
            <a:avLst/>
          </a:prstGeom>
          <a:noFill/>
          <a:ln>
            <a:noFill/>
          </a:ln>
        </p:spPr>
      </p:pic>
      <p:pic>
        <p:nvPicPr>
          <p:cNvPr id="534" name="Google Shape;534;p41"/>
          <p:cNvPicPr preferRelativeResize="0"/>
          <p:nvPr/>
        </p:nvPicPr>
        <p:blipFill>
          <a:blip r:embed="rId4">
            <a:alphaModFix/>
          </a:blip>
          <a:stretch>
            <a:fillRect/>
          </a:stretch>
        </p:blipFill>
        <p:spPr>
          <a:xfrm>
            <a:off x="285750" y="1969541"/>
            <a:ext cx="3992149" cy="2169233"/>
          </a:xfrm>
          <a:prstGeom prst="rect">
            <a:avLst/>
          </a:prstGeom>
          <a:noFill/>
          <a:ln>
            <a:noFill/>
          </a:ln>
        </p:spPr>
      </p:pic>
      <p:sp>
        <p:nvSpPr>
          <p:cNvPr id="535" name="Google Shape;535;p41"/>
          <p:cNvSpPr txBox="1"/>
          <p:nvPr/>
        </p:nvSpPr>
        <p:spPr>
          <a:xfrm>
            <a:off x="8506625" y="3755625"/>
            <a:ext cx="45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36" name="Google Shape;536;p41"/>
          <p:cNvSpPr/>
          <p:nvPr/>
        </p:nvSpPr>
        <p:spPr>
          <a:xfrm>
            <a:off x="6663500" y="3767575"/>
            <a:ext cx="1843200" cy="3351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41"/>
          <p:cNvSpPr txBox="1"/>
          <p:nvPr/>
        </p:nvSpPr>
        <p:spPr>
          <a:xfrm>
            <a:off x="6201661" y="3635235"/>
            <a:ext cx="86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38761D"/>
                </a:solidFill>
              </a:rPr>
              <a:t>GOOD!</a:t>
            </a:r>
            <a:endParaRPr b="1" sz="1100">
              <a:solidFill>
                <a:srgbClr val="38761D"/>
              </a:solidFill>
            </a:endParaRPr>
          </a:p>
        </p:txBody>
      </p:sp>
      <p:sp>
        <p:nvSpPr>
          <p:cNvPr id="538" name="Google Shape;538;p41"/>
          <p:cNvSpPr txBox="1"/>
          <p:nvPr/>
        </p:nvSpPr>
        <p:spPr>
          <a:xfrm>
            <a:off x="3865676" y="2685585"/>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39" name="Google Shape;539;p41"/>
          <p:cNvSpPr txBox="1"/>
          <p:nvPr/>
        </p:nvSpPr>
        <p:spPr>
          <a:xfrm>
            <a:off x="3865680" y="2921542"/>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40" name="Google Shape;540;p41"/>
          <p:cNvSpPr txBox="1"/>
          <p:nvPr/>
        </p:nvSpPr>
        <p:spPr>
          <a:xfrm>
            <a:off x="3865666" y="3204195"/>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41" name="Google Shape;541;p41"/>
          <p:cNvSpPr txBox="1"/>
          <p:nvPr/>
        </p:nvSpPr>
        <p:spPr>
          <a:xfrm>
            <a:off x="3726927" y="3413587"/>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42" name="Google Shape;542;p41"/>
          <p:cNvSpPr txBox="1"/>
          <p:nvPr/>
        </p:nvSpPr>
        <p:spPr>
          <a:xfrm>
            <a:off x="4055880" y="3682317"/>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330200" y="148800"/>
            <a:ext cx="8483700" cy="443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
              <a:t>Task (a): Installation and Preliminaries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42"/>
          <p:cNvPicPr preferRelativeResize="0"/>
          <p:nvPr/>
        </p:nvPicPr>
        <p:blipFill>
          <a:blip r:embed="rId3">
            <a:alphaModFix/>
          </a:blip>
          <a:stretch>
            <a:fillRect/>
          </a:stretch>
        </p:blipFill>
        <p:spPr>
          <a:xfrm>
            <a:off x="192050" y="1889484"/>
            <a:ext cx="4292996" cy="2373309"/>
          </a:xfrm>
          <a:prstGeom prst="rect">
            <a:avLst/>
          </a:prstGeom>
          <a:noFill/>
          <a:ln>
            <a:noFill/>
          </a:ln>
        </p:spPr>
      </p:pic>
      <p:pic>
        <p:nvPicPr>
          <p:cNvPr id="548" name="Google Shape;548;p42"/>
          <p:cNvPicPr preferRelativeResize="0"/>
          <p:nvPr/>
        </p:nvPicPr>
        <p:blipFill>
          <a:blip r:embed="rId4">
            <a:alphaModFix/>
          </a:blip>
          <a:stretch>
            <a:fillRect/>
          </a:stretch>
        </p:blipFill>
        <p:spPr>
          <a:xfrm>
            <a:off x="4507947" y="1889516"/>
            <a:ext cx="4292973" cy="2373257"/>
          </a:xfrm>
          <a:prstGeom prst="rect">
            <a:avLst/>
          </a:prstGeom>
          <a:noFill/>
          <a:ln>
            <a:noFill/>
          </a:ln>
        </p:spPr>
      </p:pic>
      <p:sp>
        <p:nvSpPr>
          <p:cNvPr id="549" name="Google Shape;549;p4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Fine-tuning Week 4 model</a:t>
            </a:r>
            <a:endParaRPr>
              <a:solidFill>
                <a:schemeClr val="accent2"/>
              </a:solidFill>
            </a:endParaRPr>
          </a:p>
        </p:txBody>
      </p:sp>
      <p:sp>
        <p:nvSpPr>
          <p:cNvPr id="550" name="Google Shape;550;p42"/>
          <p:cNvSpPr txBox="1"/>
          <p:nvPr/>
        </p:nvSpPr>
        <p:spPr>
          <a:xfrm>
            <a:off x="445195" y="1576925"/>
            <a:ext cx="3891600" cy="43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chemeClr val="accent2"/>
                </a:solidFill>
              </a:rPr>
              <a:t>Before Fine-tuning</a:t>
            </a:r>
            <a:endParaRPr b="1" sz="1600">
              <a:solidFill>
                <a:schemeClr val="accent2"/>
              </a:solidFill>
            </a:endParaRPr>
          </a:p>
        </p:txBody>
      </p:sp>
      <p:sp>
        <p:nvSpPr>
          <p:cNvPr id="551" name="Google Shape;551;p42"/>
          <p:cNvSpPr txBox="1"/>
          <p:nvPr/>
        </p:nvSpPr>
        <p:spPr>
          <a:xfrm>
            <a:off x="4870890" y="1576925"/>
            <a:ext cx="38916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accent2"/>
                </a:solidFill>
              </a:rPr>
              <a:t>After Fine-tuning with Synthetic data</a:t>
            </a:r>
            <a:endParaRPr b="1" sz="1600">
              <a:solidFill>
                <a:schemeClr val="accent2"/>
              </a:solidFill>
            </a:endParaRPr>
          </a:p>
        </p:txBody>
      </p:sp>
      <p:sp>
        <p:nvSpPr>
          <p:cNvPr id="552" name="Google Shape;552;p42"/>
          <p:cNvSpPr txBox="1"/>
          <p:nvPr/>
        </p:nvSpPr>
        <p:spPr>
          <a:xfrm>
            <a:off x="3957376" y="2682273"/>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53" name="Google Shape;553;p42"/>
          <p:cNvSpPr txBox="1"/>
          <p:nvPr/>
        </p:nvSpPr>
        <p:spPr>
          <a:xfrm>
            <a:off x="4121080" y="2953255"/>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54" name="Google Shape;554;p42"/>
          <p:cNvSpPr txBox="1"/>
          <p:nvPr/>
        </p:nvSpPr>
        <p:spPr>
          <a:xfrm>
            <a:off x="3930441" y="3237870"/>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55" name="Google Shape;555;p42"/>
          <p:cNvSpPr txBox="1"/>
          <p:nvPr/>
        </p:nvSpPr>
        <p:spPr>
          <a:xfrm>
            <a:off x="4168252" y="3511787"/>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56" name="Google Shape;556;p42"/>
          <p:cNvSpPr txBox="1"/>
          <p:nvPr/>
        </p:nvSpPr>
        <p:spPr>
          <a:xfrm>
            <a:off x="4121080" y="3793467"/>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57" name="Google Shape;557;p42"/>
          <p:cNvSpPr txBox="1"/>
          <p:nvPr/>
        </p:nvSpPr>
        <p:spPr>
          <a:xfrm>
            <a:off x="255544" y="4227337"/>
            <a:ext cx="42708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980000"/>
                </a:solidFill>
              </a:rPr>
              <a:t>The model miss-classifies the sheeps for “brown horse” all the times.</a:t>
            </a:r>
            <a:endParaRPr sz="1200">
              <a:solidFill>
                <a:srgbClr val="980000"/>
              </a:solidFill>
            </a:endParaRPr>
          </a:p>
        </p:txBody>
      </p:sp>
      <p:cxnSp>
        <p:nvCxnSpPr>
          <p:cNvPr id="558" name="Google Shape;558;p42"/>
          <p:cNvCxnSpPr/>
          <p:nvPr/>
        </p:nvCxnSpPr>
        <p:spPr>
          <a:xfrm>
            <a:off x="4507947" y="1649729"/>
            <a:ext cx="12000" cy="3104100"/>
          </a:xfrm>
          <a:prstGeom prst="straightConnector1">
            <a:avLst/>
          </a:prstGeom>
          <a:noFill/>
          <a:ln cap="flat" cmpd="sng" w="19050">
            <a:solidFill>
              <a:srgbClr val="888888"/>
            </a:solidFill>
            <a:prstDash val="dash"/>
            <a:round/>
            <a:headEnd len="med" w="med" type="none"/>
            <a:tailEnd len="med" w="med" type="none"/>
          </a:ln>
        </p:spPr>
      </p:cxnSp>
      <p:sp>
        <p:nvSpPr>
          <p:cNvPr id="559" name="Google Shape;559;p42"/>
          <p:cNvSpPr txBox="1"/>
          <p:nvPr/>
        </p:nvSpPr>
        <p:spPr>
          <a:xfrm>
            <a:off x="4681239" y="4227337"/>
            <a:ext cx="42708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38761D"/>
                </a:solidFill>
              </a:rPr>
              <a:t>The model miss-classifies the sheeps for “brown horse” but now at least introduces the correct one in the 4th position.</a:t>
            </a:r>
            <a:endParaRPr sz="1200">
              <a:solidFill>
                <a:srgbClr val="38761D"/>
              </a:solidFill>
            </a:endParaRPr>
          </a:p>
        </p:txBody>
      </p:sp>
      <p:sp>
        <p:nvSpPr>
          <p:cNvPr id="560" name="Google Shape;560;p42"/>
          <p:cNvSpPr txBox="1"/>
          <p:nvPr/>
        </p:nvSpPr>
        <p:spPr>
          <a:xfrm>
            <a:off x="8365532" y="3511787"/>
            <a:ext cx="4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endParaRPr sz="1100">
              <a:solidFill>
                <a:schemeClr val="dk1"/>
              </a:solidFill>
            </a:endParaRPr>
          </a:p>
        </p:txBody>
      </p:sp>
      <p:sp>
        <p:nvSpPr>
          <p:cNvPr id="561" name="Google Shape;561;p42"/>
          <p:cNvSpPr/>
          <p:nvPr/>
        </p:nvSpPr>
        <p:spPr>
          <a:xfrm>
            <a:off x="6957701" y="3523716"/>
            <a:ext cx="1804800" cy="3351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p42"/>
          <p:cNvSpPr txBox="1"/>
          <p:nvPr/>
        </p:nvSpPr>
        <p:spPr>
          <a:xfrm>
            <a:off x="6495861" y="3391385"/>
            <a:ext cx="86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38761D"/>
                </a:solidFill>
              </a:rPr>
              <a:t>GOOD!</a:t>
            </a:r>
            <a:endParaRPr b="1" sz="1100">
              <a:solidFill>
                <a:srgbClr val="38761D"/>
              </a:solidFill>
            </a:endParaRPr>
          </a:p>
        </p:txBody>
      </p:sp>
      <p:sp>
        <p:nvSpPr>
          <p:cNvPr id="563" name="Google Shape;563;p42"/>
          <p:cNvSpPr txBox="1"/>
          <p:nvPr/>
        </p:nvSpPr>
        <p:spPr>
          <a:xfrm>
            <a:off x="355800" y="628513"/>
            <a:ext cx="8432400" cy="832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chemeClr val="dk1"/>
                </a:solidFill>
              </a:rPr>
              <a:t>In this </a:t>
            </a:r>
            <a:r>
              <a:rPr lang="es" sz="1500">
                <a:solidFill>
                  <a:schemeClr val="dk1"/>
                </a:solidFill>
              </a:rPr>
              <a:t>example</a:t>
            </a:r>
            <a:r>
              <a:rPr lang="es" sz="1500">
                <a:solidFill>
                  <a:schemeClr val="dk1"/>
                </a:solidFill>
              </a:rPr>
              <a:t> the fine </a:t>
            </a:r>
            <a:r>
              <a:rPr lang="es" sz="1500">
                <a:solidFill>
                  <a:schemeClr val="dk1"/>
                </a:solidFill>
              </a:rPr>
              <a:t>tuning</a:t>
            </a:r>
            <a:r>
              <a:rPr lang="es" sz="1500">
                <a:solidFill>
                  <a:schemeClr val="dk1"/>
                </a:solidFill>
              </a:rPr>
              <a:t> of the model works correctly. The last week model did not retrieve the correct caption in none of the positions, but this week model at least introduces it in the fourth position of the retrieval captions.</a:t>
            </a:r>
            <a:endParaRPr sz="15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Fine-tuning Week 4 model</a:t>
            </a:r>
            <a:endParaRPr/>
          </a:p>
        </p:txBody>
      </p:sp>
      <p:sp>
        <p:nvSpPr>
          <p:cNvPr id="569" name="Google Shape;569;p43"/>
          <p:cNvSpPr txBox="1"/>
          <p:nvPr>
            <p:ph idx="1" type="body"/>
          </p:nvPr>
        </p:nvSpPr>
        <p:spPr>
          <a:xfrm>
            <a:off x="330200" y="781050"/>
            <a:ext cx="8483700" cy="34488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b="1" lang="es" sz="1600">
                <a:solidFill>
                  <a:schemeClr val="accent2"/>
                </a:solidFill>
              </a:rPr>
              <a:t>Results:</a:t>
            </a:r>
            <a:endParaRPr sz="1600"/>
          </a:p>
          <a:p>
            <a:pPr indent="-330200" lvl="0" marL="457200" rtl="0" algn="just">
              <a:spcBef>
                <a:spcPts val="360"/>
              </a:spcBef>
              <a:spcAft>
                <a:spcPts val="0"/>
              </a:spcAft>
              <a:buSzPts val="1600"/>
              <a:buChar char="-"/>
            </a:pPr>
            <a:r>
              <a:rPr lang="es" sz="1600"/>
              <a:t>After the qualitative evaluation of the fine </a:t>
            </a:r>
            <a:r>
              <a:rPr lang="es" sz="1600"/>
              <a:t>tuned</a:t>
            </a:r>
            <a:r>
              <a:rPr lang="es" sz="1600"/>
              <a:t> model, we can confirm that we have slightly improved the previous week results with the data-augmentation using synthetic images from </a:t>
            </a:r>
            <a:r>
              <a:rPr lang="es" sz="1600"/>
              <a:t>diffusion</a:t>
            </a:r>
            <a:r>
              <a:rPr lang="es" sz="1600"/>
              <a:t> models.</a:t>
            </a:r>
            <a:endParaRPr sz="1600"/>
          </a:p>
          <a:p>
            <a:pPr indent="0" lvl="0" marL="457200" rtl="0" algn="just">
              <a:spcBef>
                <a:spcPts val="360"/>
              </a:spcBef>
              <a:spcAft>
                <a:spcPts val="0"/>
              </a:spcAft>
              <a:buNone/>
            </a:pPr>
            <a:r>
              <a:t/>
            </a:r>
            <a:endParaRPr sz="600"/>
          </a:p>
          <a:p>
            <a:pPr indent="-330200" lvl="0" marL="457200" rtl="0" algn="just">
              <a:spcBef>
                <a:spcPts val="360"/>
              </a:spcBef>
              <a:spcAft>
                <a:spcPts val="0"/>
              </a:spcAft>
              <a:buSzPts val="1600"/>
              <a:buChar char="-"/>
            </a:pPr>
            <a:r>
              <a:rPr lang="es" sz="1600"/>
              <a:t>However, the results are not good as expected, since the most of the captions are not retrieved in the first positions. </a:t>
            </a:r>
            <a:endParaRPr sz="1600"/>
          </a:p>
          <a:p>
            <a:pPr indent="0" lvl="0" marL="457200" rtl="0" algn="just">
              <a:spcBef>
                <a:spcPts val="360"/>
              </a:spcBef>
              <a:spcAft>
                <a:spcPts val="0"/>
              </a:spcAft>
              <a:buNone/>
            </a:pPr>
            <a:r>
              <a:t/>
            </a:r>
            <a:endParaRPr sz="600"/>
          </a:p>
          <a:p>
            <a:pPr indent="-330200" lvl="0" marL="457200" rtl="0" algn="just">
              <a:spcBef>
                <a:spcPts val="360"/>
              </a:spcBef>
              <a:spcAft>
                <a:spcPts val="0"/>
              </a:spcAft>
              <a:buSzPts val="1600"/>
              <a:buChar char="-"/>
            </a:pPr>
            <a:r>
              <a:rPr lang="es" sz="1600"/>
              <a:t>The problem could be the low quality of the synthetic images as we </a:t>
            </a:r>
            <a:r>
              <a:rPr lang="es" sz="1600"/>
              <a:t>could</a:t>
            </a:r>
            <a:r>
              <a:rPr lang="es" sz="1600"/>
              <a:t> confirm </a:t>
            </a:r>
            <a:r>
              <a:rPr lang="es" sz="1600"/>
              <a:t>making</a:t>
            </a:r>
            <a:r>
              <a:rPr lang="es" sz="1600"/>
              <a:t> the FID score or the low number of new images that we have been able to create. </a:t>
            </a:r>
            <a:endParaRPr sz="1600"/>
          </a:p>
          <a:p>
            <a:pPr indent="0" lvl="0" marL="457200" rtl="0" algn="just">
              <a:spcBef>
                <a:spcPts val="360"/>
              </a:spcBef>
              <a:spcAft>
                <a:spcPts val="0"/>
              </a:spcAft>
              <a:buNone/>
            </a:pPr>
            <a:r>
              <a:t/>
            </a:r>
            <a:endParaRPr sz="600"/>
          </a:p>
          <a:p>
            <a:pPr indent="-330200" lvl="0" marL="457200" rtl="0" algn="just">
              <a:spcBef>
                <a:spcPts val="360"/>
              </a:spcBef>
              <a:spcAft>
                <a:spcPts val="0"/>
              </a:spcAft>
              <a:buSzPts val="1600"/>
              <a:buChar char="-"/>
            </a:pPr>
            <a:r>
              <a:rPr lang="es" sz="1600"/>
              <a:t>Due to lack of time we could not create more images for data augmentation or use more complex models like XL that could have given us better results.</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4"/>
          <p:cNvSpPr txBox="1"/>
          <p:nvPr>
            <p:ph type="title"/>
          </p:nvPr>
        </p:nvSpPr>
        <p:spPr>
          <a:xfrm>
            <a:off x="330150" y="107753"/>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Summary Slide</a:t>
            </a:r>
            <a:endParaRPr/>
          </a:p>
        </p:txBody>
      </p:sp>
      <p:sp>
        <p:nvSpPr>
          <p:cNvPr id="575" name="Google Shape;575;p44"/>
          <p:cNvSpPr txBox="1"/>
          <p:nvPr/>
        </p:nvSpPr>
        <p:spPr>
          <a:xfrm>
            <a:off x="4954578" y="685389"/>
            <a:ext cx="10092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rgbClr val="FF0000"/>
                </a:solidFill>
              </a:rPr>
              <a:t>???</a:t>
            </a:r>
            <a:endParaRPr b="1" sz="1500">
              <a:solidFill>
                <a:srgbClr val="FF0000"/>
              </a:solidFill>
            </a:endParaRPr>
          </a:p>
        </p:txBody>
      </p:sp>
      <p:sp>
        <p:nvSpPr>
          <p:cNvPr id="576" name="Google Shape;576;p44"/>
          <p:cNvSpPr txBox="1"/>
          <p:nvPr/>
        </p:nvSpPr>
        <p:spPr>
          <a:xfrm>
            <a:off x="5532352" y="737408"/>
            <a:ext cx="9417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dk1"/>
                </a:solidFill>
              </a:rPr>
              <a:t>DDPM</a:t>
            </a:r>
            <a:endParaRPr sz="1200">
              <a:solidFill>
                <a:schemeClr val="dk1"/>
              </a:solidFill>
            </a:endParaRPr>
          </a:p>
        </p:txBody>
      </p:sp>
      <p:sp>
        <p:nvSpPr>
          <p:cNvPr id="577" name="Google Shape;577;p44"/>
          <p:cNvSpPr txBox="1"/>
          <p:nvPr/>
        </p:nvSpPr>
        <p:spPr>
          <a:xfrm>
            <a:off x="5122975" y="455550"/>
            <a:ext cx="37203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u="sng">
                <a:solidFill>
                  <a:schemeClr val="dk1"/>
                </a:solidFill>
              </a:rPr>
              <a:t>SD XL w/ 500 inference steps</a:t>
            </a:r>
            <a:endParaRPr sz="1300" u="sng">
              <a:solidFill>
                <a:schemeClr val="dk1"/>
              </a:solidFill>
            </a:endParaRPr>
          </a:p>
        </p:txBody>
      </p:sp>
      <p:sp>
        <p:nvSpPr>
          <p:cNvPr id="578" name="Google Shape;578;p44"/>
          <p:cNvSpPr txBox="1"/>
          <p:nvPr/>
        </p:nvSpPr>
        <p:spPr>
          <a:xfrm>
            <a:off x="7462466" y="732710"/>
            <a:ext cx="7197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dk1"/>
                </a:solidFill>
              </a:rPr>
              <a:t>DDIM</a:t>
            </a:r>
            <a:endParaRPr sz="1200">
              <a:solidFill>
                <a:schemeClr val="dk1"/>
              </a:solidFill>
            </a:endParaRPr>
          </a:p>
        </p:txBody>
      </p:sp>
      <p:pic>
        <p:nvPicPr>
          <p:cNvPr id="579" name="Google Shape;579;p44"/>
          <p:cNvPicPr preferRelativeResize="0"/>
          <p:nvPr/>
        </p:nvPicPr>
        <p:blipFill>
          <a:blip r:embed="rId3">
            <a:alphaModFix/>
          </a:blip>
          <a:stretch>
            <a:fillRect/>
          </a:stretch>
        </p:blipFill>
        <p:spPr>
          <a:xfrm>
            <a:off x="6997877" y="985976"/>
            <a:ext cx="816351" cy="816353"/>
          </a:xfrm>
          <a:prstGeom prst="rect">
            <a:avLst/>
          </a:prstGeom>
          <a:noFill/>
          <a:ln>
            <a:noFill/>
          </a:ln>
        </p:spPr>
      </p:pic>
      <p:pic>
        <p:nvPicPr>
          <p:cNvPr id="580" name="Google Shape;580;p44"/>
          <p:cNvPicPr preferRelativeResize="0"/>
          <p:nvPr/>
        </p:nvPicPr>
        <p:blipFill rotWithShape="1">
          <a:blip r:embed="rId4">
            <a:alphaModFix/>
          </a:blip>
          <a:srcRect b="70914" l="1799" r="71890" t="2547"/>
          <a:stretch/>
        </p:blipFill>
        <p:spPr>
          <a:xfrm>
            <a:off x="5174660" y="1003833"/>
            <a:ext cx="789153" cy="795994"/>
          </a:xfrm>
          <a:prstGeom prst="rect">
            <a:avLst/>
          </a:prstGeom>
          <a:noFill/>
          <a:ln>
            <a:noFill/>
          </a:ln>
        </p:spPr>
      </p:pic>
      <p:pic>
        <p:nvPicPr>
          <p:cNvPr id="581" name="Google Shape;581;p44"/>
          <p:cNvPicPr preferRelativeResize="0"/>
          <p:nvPr/>
        </p:nvPicPr>
        <p:blipFill rotWithShape="1">
          <a:blip r:embed="rId5">
            <a:alphaModFix/>
          </a:blip>
          <a:srcRect b="0" l="75220" r="0" t="75006"/>
          <a:stretch/>
        </p:blipFill>
        <p:spPr>
          <a:xfrm>
            <a:off x="6019552" y="1006358"/>
            <a:ext cx="789153" cy="795978"/>
          </a:xfrm>
          <a:prstGeom prst="rect">
            <a:avLst/>
          </a:prstGeom>
          <a:noFill/>
          <a:ln>
            <a:noFill/>
          </a:ln>
        </p:spPr>
      </p:pic>
      <p:pic>
        <p:nvPicPr>
          <p:cNvPr id="582" name="Google Shape;582;p44"/>
          <p:cNvPicPr preferRelativeResize="0"/>
          <p:nvPr/>
        </p:nvPicPr>
        <p:blipFill>
          <a:blip r:embed="rId6">
            <a:alphaModFix/>
          </a:blip>
          <a:stretch>
            <a:fillRect/>
          </a:stretch>
        </p:blipFill>
        <p:spPr>
          <a:xfrm>
            <a:off x="7902749" y="994421"/>
            <a:ext cx="816351" cy="816353"/>
          </a:xfrm>
          <a:prstGeom prst="rect">
            <a:avLst/>
          </a:prstGeom>
          <a:noFill/>
          <a:ln>
            <a:noFill/>
          </a:ln>
        </p:spPr>
      </p:pic>
      <p:sp>
        <p:nvSpPr>
          <p:cNvPr id="583" name="Google Shape;583;p44"/>
          <p:cNvSpPr txBox="1"/>
          <p:nvPr/>
        </p:nvSpPr>
        <p:spPr>
          <a:xfrm>
            <a:off x="8719083" y="1195172"/>
            <a:ext cx="312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dk1"/>
                </a:solidFill>
              </a:rPr>
              <a:t>✅</a:t>
            </a:r>
            <a:endParaRPr sz="1500">
              <a:solidFill>
                <a:schemeClr val="dk1"/>
              </a:solidFill>
            </a:endParaRPr>
          </a:p>
        </p:txBody>
      </p:sp>
      <p:sp>
        <p:nvSpPr>
          <p:cNvPr id="584" name="Google Shape;584;p44"/>
          <p:cNvSpPr txBox="1"/>
          <p:nvPr/>
        </p:nvSpPr>
        <p:spPr>
          <a:xfrm>
            <a:off x="0" y="542613"/>
            <a:ext cx="1321800" cy="1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u="sng">
                <a:solidFill>
                  <a:schemeClr val="dk1"/>
                </a:solidFill>
              </a:rPr>
              <a:t>SD 2.1</a:t>
            </a:r>
            <a:endParaRPr sz="1300" u="sng">
              <a:solidFill>
                <a:schemeClr val="dk1"/>
              </a:solidFill>
            </a:endParaRPr>
          </a:p>
        </p:txBody>
      </p:sp>
      <p:sp>
        <p:nvSpPr>
          <p:cNvPr id="585" name="Google Shape;585;p44"/>
          <p:cNvSpPr txBox="1"/>
          <p:nvPr/>
        </p:nvSpPr>
        <p:spPr>
          <a:xfrm>
            <a:off x="1098100" y="542613"/>
            <a:ext cx="1366200" cy="1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u="sng">
                <a:solidFill>
                  <a:schemeClr val="dk1"/>
                </a:solidFill>
              </a:rPr>
              <a:t>SD XL</a:t>
            </a:r>
            <a:endParaRPr sz="1300" u="sng">
              <a:solidFill>
                <a:schemeClr val="dk1"/>
              </a:solidFill>
            </a:endParaRPr>
          </a:p>
        </p:txBody>
      </p:sp>
      <p:sp>
        <p:nvSpPr>
          <p:cNvPr id="586" name="Google Shape;586;p44"/>
          <p:cNvSpPr txBox="1"/>
          <p:nvPr/>
        </p:nvSpPr>
        <p:spPr>
          <a:xfrm>
            <a:off x="2235284" y="542614"/>
            <a:ext cx="1421700" cy="1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u="sng">
                <a:solidFill>
                  <a:schemeClr val="dk1"/>
                </a:solidFill>
              </a:rPr>
              <a:t>SD 2.1 Turbo</a:t>
            </a:r>
            <a:endParaRPr sz="1300" u="sng">
              <a:solidFill>
                <a:schemeClr val="dk1"/>
              </a:solidFill>
            </a:endParaRPr>
          </a:p>
        </p:txBody>
      </p:sp>
      <p:sp>
        <p:nvSpPr>
          <p:cNvPr id="587" name="Google Shape;587;p44"/>
          <p:cNvSpPr txBox="1"/>
          <p:nvPr/>
        </p:nvSpPr>
        <p:spPr>
          <a:xfrm>
            <a:off x="3529635" y="542621"/>
            <a:ext cx="1321800" cy="1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u="sng">
                <a:solidFill>
                  <a:schemeClr val="dk1"/>
                </a:solidFill>
              </a:rPr>
              <a:t>SD XL Turbo</a:t>
            </a:r>
            <a:endParaRPr sz="1300" u="sng">
              <a:solidFill>
                <a:schemeClr val="dk1"/>
              </a:solidFill>
            </a:endParaRPr>
          </a:p>
        </p:txBody>
      </p:sp>
      <p:pic>
        <p:nvPicPr>
          <p:cNvPr id="588" name="Google Shape;588;p44"/>
          <p:cNvPicPr preferRelativeResize="0"/>
          <p:nvPr/>
        </p:nvPicPr>
        <p:blipFill>
          <a:blip r:embed="rId7">
            <a:alphaModFix/>
          </a:blip>
          <a:stretch>
            <a:fillRect/>
          </a:stretch>
        </p:blipFill>
        <p:spPr>
          <a:xfrm>
            <a:off x="1311813" y="881223"/>
            <a:ext cx="938770" cy="938770"/>
          </a:xfrm>
          <a:prstGeom prst="rect">
            <a:avLst/>
          </a:prstGeom>
          <a:noFill/>
          <a:ln>
            <a:noFill/>
          </a:ln>
        </p:spPr>
      </p:pic>
      <p:pic>
        <p:nvPicPr>
          <p:cNvPr id="589" name="Google Shape;589;p44"/>
          <p:cNvPicPr preferRelativeResize="0"/>
          <p:nvPr/>
        </p:nvPicPr>
        <p:blipFill>
          <a:blip r:embed="rId8">
            <a:alphaModFix/>
          </a:blip>
          <a:stretch>
            <a:fillRect/>
          </a:stretch>
        </p:blipFill>
        <p:spPr>
          <a:xfrm>
            <a:off x="2506950" y="871992"/>
            <a:ext cx="938771" cy="938771"/>
          </a:xfrm>
          <a:prstGeom prst="rect">
            <a:avLst/>
          </a:prstGeom>
          <a:noFill/>
          <a:ln>
            <a:noFill/>
          </a:ln>
        </p:spPr>
      </p:pic>
      <p:pic>
        <p:nvPicPr>
          <p:cNvPr id="590" name="Google Shape;590;p44"/>
          <p:cNvPicPr preferRelativeResize="0"/>
          <p:nvPr/>
        </p:nvPicPr>
        <p:blipFill>
          <a:blip r:embed="rId9">
            <a:alphaModFix/>
          </a:blip>
          <a:stretch>
            <a:fillRect/>
          </a:stretch>
        </p:blipFill>
        <p:spPr>
          <a:xfrm>
            <a:off x="3702094" y="871998"/>
            <a:ext cx="938771" cy="938771"/>
          </a:xfrm>
          <a:prstGeom prst="rect">
            <a:avLst/>
          </a:prstGeom>
          <a:noFill/>
          <a:ln>
            <a:noFill/>
          </a:ln>
        </p:spPr>
      </p:pic>
      <p:pic>
        <p:nvPicPr>
          <p:cNvPr id="591" name="Google Shape;591;p44"/>
          <p:cNvPicPr preferRelativeResize="0"/>
          <p:nvPr/>
        </p:nvPicPr>
        <p:blipFill>
          <a:blip r:embed="rId10">
            <a:alphaModFix/>
          </a:blip>
          <a:stretch>
            <a:fillRect/>
          </a:stretch>
        </p:blipFill>
        <p:spPr>
          <a:xfrm>
            <a:off x="160206" y="881217"/>
            <a:ext cx="964460" cy="938771"/>
          </a:xfrm>
          <a:prstGeom prst="rect">
            <a:avLst/>
          </a:prstGeom>
          <a:noFill/>
          <a:ln>
            <a:noFill/>
          </a:ln>
        </p:spPr>
      </p:pic>
      <p:cxnSp>
        <p:nvCxnSpPr>
          <p:cNvPr id="592" name="Google Shape;592;p44"/>
          <p:cNvCxnSpPr/>
          <p:nvPr/>
        </p:nvCxnSpPr>
        <p:spPr>
          <a:xfrm>
            <a:off x="4897100" y="379850"/>
            <a:ext cx="0" cy="1622100"/>
          </a:xfrm>
          <a:prstGeom prst="straightConnector1">
            <a:avLst/>
          </a:prstGeom>
          <a:noFill/>
          <a:ln cap="flat" cmpd="sng" w="9525">
            <a:solidFill>
              <a:schemeClr val="dk1"/>
            </a:solidFill>
            <a:prstDash val="dash"/>
            <a:round/>
            <a:headEnd len="med" w="med" type="none"/>
            <a:tailEnd len="med" w="med" type="none"/>
          </a:ln>
        </p:spPr>
      </p:cxnSp>
      <p:cxnSp>
        <p:nvCxnSpPr>
          <p:cNvPr id="593" name="Google Shape;593;p44"/>
          <p:cNvCxnSpPr/>
          <p:nvPr/>
        </p:nvCxnSpPr>
        <p:spPr>
          <a:xfrm flipH="1" rot="10800000">
            <a:off x="172800" y="1989700"/>
            <a:ext cx="8798400" cy="30900"/>
          </a:xfrm>
          <a:prstGeom prst="straightConnector1">
            <a:avLst/>
          </a:prstGeom>
          <a:noFill/>
          <a:ln cap="flat" cmpd="sng" w="9525">
            <a:solidFill>
              <a:schemeClr val="dk1"/>
            </a:solidFill>
            <a:prstDash val="dash"/>
            <a:round/>
            <a:headEnd len="med" w="med" type="none"/>
            <a:tailEnd len="med" w="med" type="none"/>
          </a:ln>
        </p:spPr>
      </p:cxnSp>
      <p:cxnSp>
        <p:nvCxnSpPr>
          <p:cNvPr id="594" name="Google Shape;594;p44"/>
          <p:cNvCxnSpPr/>
          <p:nvPr/>
        </p:nvCxnSpPr>
        <p:spPr>
          <a:xfrm>
            <a:off x="2421625" y="2001950"/>
            <a:ext cx="18300" cy="2868300"/>
          </a:xfrm>
          <a:prstGeom prst="straightConnector1">
            <a:avLst/>
          </a:prstGeom>
          <a:noFill/>
          <a:ln cap="flat" cmpd="sng" w="9525">
            <a:solidFill>
              <a:schemeClr val="dk1"/>
            </a:solidFill>
            <a:prstDash val="dash"/>
            <a:round/>
            <a:headEnd len="med" w="med" type="none"/>
            <a:tailEnd len="med" w="med" type="none"/>
          </a:ln>
        </p:spPr>
      </p:cxnSp>
      <p:pic>
        <p:nvPicPr>
          <p:cNvPr id="595" name="Google Shape;595;p44"/>
          <p:cNvPicPr preferRelativeResize="0"/>
          <p:nvPr/>
        </p:nvPicPr>
        <p:blipFill>
          <a:blip r:embed="rId11">
            <a:alphaModFix/>
          </a:blip>
          <a:stretch>
            <a:fillRect/>
          </a:stretch>
        </p:blipFill>
        <p:spPr>
          <a:xfrm>
            <a:off x="2733537" y="2326777"/>
            <a:ext cx="2058699" cy="1234072"/>
          </a:xfrm>
          <a:prstGeom prst="rect">
            <a:avLst/>
          </a:prstGeom>
          <a:noFill/>
          <a:ln>
            <a:noFill/>
          </a:ln>
        </p:spPr>
      </p:pic>
      <p:pic>
        <p:nvPicPr>
          <p:cNvPr id="596" name="Google Shape;596;p44"/>
          <p:cNvPicPr preferRelativeResize="0"/>
          <p:nvPr/>
        </p:nvPicPr>
        <p:blipFill>
          <a:blip r:embed="rId12">
            <a:alphaModFix/>
          </a:blip>
          <a:stretch>
            <a:fillRect/>
          </a:stretch>
        </p:blipFill>
        <p:spPr>
          <a:xfrm>
            <a:off x="2733525" y="3606683"/>
            <a:ext cx="2268425" cy="1234067"/>
          </a:xfrm>
          <a:prstGeom prst="rect">
            <a:avLst/>
          </a:prstGeom>
          <a:noFill/>
          <a:ln>
            <a:noFill/>
          </a:ln>
        </p:spPr>
      </p:pic>
      <p:sp>
        <p:nvSpPr>
          <p:cNvPr id="597" name="Google Shape;597;p44"/>
          <p:cNvSpPr txBox="1"/>
          <p:nvPr/>
        </p:nvSpPr>
        <p:spPr>
          <a:xfrm>
            <a:off x="2117713" y="1983700"/>
            <a:ext cx="44631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u="sng">
                <a:solidFill>
                  <a:schemeClr val="dk1"/>
                </a:solidFill>
              </a:rPr>
              <a:t>2 Different Data-Augmentation Approaches</a:t>
            </a:r>
            <a:endParaRPr u="sng">
              <a:solidFill>
                <a:schemeClr val="dk1"/>
              </a:solidFill>
            </a:endParaRPr>
          </a:p>
        </p:txBody>
      </p:sp>
      <p:sp>
        <p:nvSpPr>
          <p:cNvPr id="598" name="Google Shape;598;p44"/>
          <p:cNvSpPr txBox="1"/>
          <p:nvPr/>
        </p:nvSpPr>
        <p:spPr>
          <a:xfrm>
            <a:off x="4792225" y="2199525"/>
            <a:ext cx="4239000" cy="2408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s" sz="1300">
                <a:solidFill>
                  <a:schemeClr val="dk1"/>
                </a:solidFill>
              </a:rPr>
              <a:t>Apart from working and understanding different diffusion models. We have also employed the BERT language model from last week, as well as the Sentence-Transformer model and the BERTopic models.</a:t>
            </a:r>
            <a:endParaRPr sz="1300">
              <a:solidFill>
                <a:schemeClr val="dk1"/>
              </a:solidFill>
            </a:endParaRPr>
          </a:p>
          <a:p>
            <a:pPr indent="0" lvl="0" marL="457200" rtl="0" algn="l">
              <a:spcBef>
                <a:spcPts val="0"/>
              </a:spcBef>
              <a:spcAft>
                <a:spcPts val="0"/>
              </a:spcAft>
              <a:buNone/>
            </a:pPr>
            <a:r>
              <a:t/>
            </a:r>
            <a:endParaRPr sz="700">
              <a:solidFill>
                <a:schemeClr val="dk1"/>
              </a:solidFill>
            </a:endParaRPr>
          </a:p>
          <a:p>
            <a:pPr indent="-311150" lvl="0" marL="457200" rtl="0" algn="l">
              <a:spcBef>
                <a:spcPts val="0"/>
              </a:spcBef>
              <a:spcAft>
                <a:spcPts val="0"/>
              </a:spcAft>
              <a:buClr>
                <a:schemeClr val="dk1"/>
              </a:buClr>
              <a:buSzPts val="1300"/>
              <a:buChar char="-"/>
            </a:pPr>
            <a:r>
              <a:rPr lang="es" sz="1300">
                <a:solidFill>
                  <a:schemeClr val="dk1"/>
                </a:solidFill>
              </a:rPr>
              <a:t>We have analyzed the results obtained last week and focused on a concrete problem. We have slightly improved last week results using the data augmentation.</a:t>
            </a:r>
            <a:endParaRPr sz="1300">
              <a:solidFill>
                <a:schemeClr val="dk1"/>
              </a:solidFill>
            </a:endParaRPr>
          </a:p>
          <a:p>
            <a:pPr indent="0" lvl="0" marL="457200" rtl="0" algn="l">
              <a:spcBef>
                <a:spcPts val="0"/>
              </a:spcBef>
              <a:spcAft>
                <a:spcPts val="0"/>
              </a:spcAft>
              <a:buNone/>
            </a:pPr>
            <a:r>
              <a:t/>
            </a:r>
            <a:endParaRPr sz="700">
              <a:solidFill>
                <a:schemeClr val="dk1"/>
              </a:solidFill>
            </a:endParaRPr>
          </a:p>
          <a:p>
            <a:pPr indent="-311150" lvl="0" marL="457200" rtl="0" algn="l">
              <a:spcBef>
                <a:spcPts val="0"/>
              </a:spcBef>
              <a:spcAft>
                <a:spcPts val="0"/>
              </a:spcAft>
              <a:buClr>
                <a:schemeClr val="dk1"/>
              </a:buClr>
              <a:buSzPts val="1300"/>
              <a:buChar char="-"/>
            </a:pPr>
            <a:r>
              <a:rPr lang="es" sz="1300">
                <a:solidFill>
                  <a:schemeClr val="dk1"/>
                </a:solidFill>
              </a:rPr>
              <a:t>Due to the short time that we had we cannot create many images as we wanted on a initial time or using the best model of task_a.</a:t>
            </a:r>
            <a:endParaRPr sz="1300">
              <a:solidFill>
                <a:schemeClr val="dk1"/>
              </a:solidFill>
            </a:endParaRPr>
          </a:p>
          <a:p>
            <a:pPr indent="0" lvl="0" marL="457200" rtl="0" algn="l">
              <a:spcBef>
                <a:spcPts val="0"/>
              </a:spcBef>
              <a:spcAft>
                <a:spcPts val="1000"/>
              </a:spcAft>
              <a:buNone/>
            </a:pPr>
            <a:r>
              <a:t/>
            </a:r>
            <a:endParaRPr sz="1200">
              <a:solidFill>
                <a:schemeClr val="dk1"/>
              </a:solidFill>
            </a:endParaRPr>
          </a:p>
        </p:txBody>
      </p:sp>
      <p:pic>
        <p:nvPicPr>
          <p:cNvPr id="599" name="Google Shape;599;p44"/>
          <p:cNvPicPr preferRelativeResize="0"/>
          <p:nvPr/>
        </p:nvPicPr>
        <p:blipFill rotWithShape="1">
          <a:blip r:embed="rId13">
            <a:alphaModFix/>
          </a:blip>
          <a:srcRect b="0" l="0" r="2912" t="0"/>
          <a:stretch/>
        </p:blipFill>
        <p:spPr>
          <a:xfrm>
            <a:off x="0" y="2991125"/>
            <a:ext cx="2421624" cy="1743751"/>
          </a:xfrm>
          <a:prstGeom prst="rect">
            <a:avLst/>
          </a:prstGeom>
          <a:noFill/>
          <a:ln>
            <a:noFill/>
          </a:ln>
        </p:spPr>
      </p:pic>
      <p:sp>
        <p:nvSpPr>
          <p:cNvPr id="600" name="Google Shape;600;p44"/>
          <p:cNvSpPr txBox="1"/>
          <p:nvPr/>
        </p:nvSpPr>
        <p:spPr>
          <a:xfrm>
            <a:off x="69425" y="2097713"/>
            <a:ext cx="2058600" cy="81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chemeClr val="dk1"/>
                </a:solidFill>
              </a:rPr>
              <a:t>Sentence Transformer</a:t>
            </a:r>
            <a:endParaRPr>
              <a:solidFill>
                <a:schemeClr val="dk1"/>
              </a:solidFill>
            </a:endParaRPr>
          </a:p>
          <a:p>
            <a:pPr indent="0" lvl="0" marL="0" rtl="0" algn="l">
              <a:spcBef>
                <a:spcPts val="0"/>
              </a:spcBef>
              <a:spcAft>
                <a:spcPts val="1000"/>
              </a:spcAft>
              <a:buNone/>
            </a:pPr>
            <a:r>
              <a:rPr lang="es">
                <a:solidFill>
                  <a:schemeClr val="dk1"/>
                </a:solidFill>
              </a:rPr>
              <a:t>BERTopic</a:t>
            </a:r>
            <a:endParaRPr>
              <a:solidFill>
                <a:schemeClr val="dk1"/>
              </a:solidFill>
            </a:endParaRPr>
          </a:p>
        </p:txBody>
      </p:sp>
      <p:pic>
        <p:nvPicPr>
          <p:cNvPr id="601" name="Google Shape;601;p44"/>
          <p:cNvPicPr preferRelativeResize="0"/>
          <p:nvPr/>
        </p:nvPicPr>
        <p:blipFill>
          <a:blip r:embed="rId14">
            <a:alphaModFix/>
          </a:blip>
          <a:stretch>
            <a:fillRect/>
          </a:stretch>
        </p:blipFill>
        <p:spPr>
          <a:xfrm>
            <a:off x="2062250" y="2378750"/>
            <a:ext cx="254250" cy="254250"/>
          </a:xfrm>
          <a:prstGeom prst="rect">
            <a:avLst/>
          </a:prstGeom>
          <a:noFill/>
          <a:ln>
            <a:noFill/>
          </a:ln>
        </p:spPr>
      </p:pic>
      <p:pic>
        <p:nvPicPr>
          <p:cNvPr id="602" name="Google Shape;602;p44"/>
          <p:cNvPicPr preferRelativeResize="0"/>
          <p:nvPr/>
        </p:nvPicPr>
        <p:blipFill>
          <a:blip r:embed="rId15">
            <a:alphaModFix/>
          </a:blip>
          <a:stretch>
            <a:fillRect/>
          </a:stretch>
        </p:blipFill>
        <p:spPr>
          <a:xfrm>
            <a:off x="2062250" y="2107775"/>
            <a:ext cx="254250" cy="24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
              <a:t>Task (a): Installation and P</a:t>
            </a:r>
            <a:r>
              <a:rPr lang="es"/>
              <a:t>reliminaries</a:t>
            </a:r>
            <a:endParaRPr/>
          </a:p>
        </p:txBody>
      </p:sp>
      <p:sp>
        <p:nvSpPr>
          <p:cNvPr id="102" name="Google Shape;102;p16"/>
          <p:cNvSpPr txBox="1"/>
          <p:nvPr/>
        </p:nvSpPr>
        <p:spPr>
          <a:xfrm>
            <a:off x="330225" y="628525"/>
            <a:ext cx="8483700" cy="3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dk1"/>
                </a:solidFill>
              </a:rPr>
              <a:t>In order to install each Stable Diffusion version we followed their corresponding Hugging Face </a:t>
            </a:r>
            <a:r>
              <a:rPr lang="es" sz="1500" u="sng">
                <a:solidFill>
                  <a:srgbClr val="6D9EEB"/>
                </a:solidFill>
                <a:hlinkClick r:id="rId3">
                  <a:extLst>
                    <a:ext uri="{A12FA001-AC4F-418D-AE19-62706E023703}">
                      <ahyp:hlinkClr val="tx"/>
                    </a:ext>
                  </a:extLst>
                </a:hlinkClick>
              </a:rPr>
              <a:t>documentation</a:t>
            </a:r>
            <a:r>
              <a:rPr lang="es" sz="1500">
                <a:solidFill>
                  <a:schemeClr val="dk1"/>
                </a:solidFill>
              </a:rPr>
              <a:t> given to us by the guidelines in which they use the Diffusers </a:t>
            </a:r>
            <a:r>
              <a:rPr lang="es" sz="1500">
                <a:solidFill>
                  <a:srgbClr val="0000FF"/>
                </a:solidFill>
              </a:rPr>
              <a:t>[1]</a:t>
            </a:r>
            <a:r>
              <a:rPr lang="es" sz="1500">
                <a:solidFill>
                  <a:schemeClr val="dk1"/>
                </a:solidFill>
              </a:rPr>
              <a:t> lib.</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s" sz="1500">
                <a:solidFill>
                  <a:schemeClr val="dk1"/>
                </a:solidFill>
              </a:rPr>
              <a:t>In order to run them we will use the default example given in the documentation also.</a:t>
            </a:r>
            <a:endParaRPr sz="1500">
              <a:solidFill>
                <a:schemeClr val="dk1"/>
              </a:solidFill>
            </a:endParaRPr>
          </a:p>
          <a:p>
            <a:pPr indent="-323850" lvl="0" marL="457200" rtl="0" algn="l">
              <a:spcBef>
                <a:spcPts val="1000"/>
              </a:spcBef>
              <a:spcAft>
                <a:spcPts val="0"/>
              </a:spcAft>
              <a:buClr>
                <a:schemeClr val="dk1"/>
              </a:buClr>
              <a:buSzPts val="1500"/>
              <a:buFont typeface="Consolas"/>
              <a:buChar char="●"/>
            </a:pPr>
            <a:r>
              <a:rPr lang="es" sz="1500" u="sng">
                <a:solidFill>
                  <a:schemeClr val="dk1"/>
                </a:solidFill>
                <a:latin typeface="Consolas"/>
                <a:ea typeface="Consolas"/>
                <a:cs typeface="Consolas"/>
                <a:sym typeface="Consolas"/>
              </a:rPr>
              <a:t>Stable Diffusion 2.1</a:t>
            </a:r>
            <a:r>
              <a:rPr lang="es" sz="1500">
                <a:solidFill>
                  <a:schemeClr val="dk1"/>
                </a:solidFill>
                <a:latin typeface="Consolas"/>
                <a:ea typeface="Consolas"/>
                <a:cs typeface="Consolas"/>
                <a:sym typeface="Consolas"/>
              </a:rPr>
              <a:t> </a:t>
            </a:r>
            <a:r>
              <a:rPr lang="es" sz="1200">
                <a:solidFill>
                  <a:srgbClr val="0000FF"/>
                </a:solidFill>
                <a:highlight>
                  <a:srgbClr val="FFFFFF"/>
                </a:highlight>
              </a:rPr>
              <a:t>Enhanced version of the original Stable Diffusion model</a:t>
            </a:r>
            <a:endParaRPr sz="1500">
              <a:solidFill>
                <a:srgbClr val="0000FF"/>
              </a:solidFill>
            </a:endParaRPr>
          </a:p>
          <a:p>
            <a:pPr indent="-323850" lvl="0" marL="457200" rtl="0" algn="l">
              <a:spcBef>
                <a:spcPts val="0"/>
              </a:spcBef>
              <a:spcAft>
                <a:spcPts val="0"/>
              </a:spcAft>
              <a:buClr>
                <a:schemeClr val="dk1"/>
              </a:buClr>
              <a:buSzPts val="1500"/>
              <a:buFont typeface="Consolas"/>
              <a:buChar char="●"/>
            </a:pPr>
            <a:r>
              <a:rPr lang="es" sz="1500" u="sng">
                <a:solidFill>
                  <a:schemeClr val="dk1"/>
                </a:solidFill>
                <a:latin typeface="Consolas"/>
                <a:ea typeface="Consolas"/>
                <a:cs typeface="Consolas"/>
                <a:sym typeface="Consolas"/>
              </a:rPr>
              <a:t>Stable Diffusion XL</a:t>
            </a:r>
            <a:r>
              <a:rPr lang="es" sz="1500">
                <a:solidFill>
                  <a:schemeClr val="dk1"/>
                </a:solidFill>
                <a:latin typeface="Consolas"/>
                <a:ea typeface="Consolas"/>
                <a:cs typeface="Consolas"/>
                <a:sym typeface="Consolas"/>
              </a:rPr>
              <a:t> </a:t>
            </a:r>
            <a:r>
              <a:rPr lang="es" sz="1200">
                <a:solidFill>
                  <a:srgbClr val="0000FF"/>
                </a:solidFill>
                <a:highlight>
                  <a:srgbClr val="FFFFFF"/>
                </a:highlight>
              </a:rPr>
              <a:t>D</a:t>
            </a:r>
            <a:r>
              <a:rPr lang="es" sz="1200">
                <a:solidFill>
                  <a:srgbClr val="0000FF"/>
                </a:solidFill>
                <a:highlight>
                  <a:srgbClr val="FFFFFF"/>
                </a:highlight>
              </a:rPr>
              <a:t>esigned to handle larger image resolutions and produce high-quality images with improved stability and scalability</a:t>
            </a:r>
            <a:endParaRPr sz="1500">
              <a:solidFill>
                <a:schemeClr val="dk1"/>
              </a:solidFill>
              <a:latin typeface="Consolas"/>
              <a:ea typeface="Consolas"/>
              <a:cs typeface="Consolas"/>
              <a:sym typeface="Consolas"/>
            </a:endParaRPr>
          </a:p>
          <a:p>
            <a:pPr indent="-323850" lvl="0" marL="457200" rtl="0" algn="l">
              <a:spcBef>
                <a:spcPts val="0"/>
              </a:spcBef>
              <a:spcAft>
                <a:spcPts val="0"/>
              </a:spcAft>
              <a:buClr>
                <a:schemeClr val="dk1"/>
              </a:buClr>
              <a:buSzPts val="1500"/>
              <a:buChar char="●"/>
            </a:pPr>
            <a:r>
              <a:rPr lang="es" sz="1500" u="sng">
                <a:solidFill>
                  <a:schemeClr val="dk1"/>
                </a:solidFill>
              </a:rPr>
              <a:t>Their corresponding </a:t>
            </a:r>
            <a:r>
              <a:rPr lang="es" sz="1500" u="sng">
                <a:solidFill>
                  <a:schemeClr val="dk1"/>
                </a:solidFill>
                <a:latin typeface="Consolas"/>
                <a:ea typeface="Consolas"/>
                <a:cs typeface="Consolas"/>
                <a:sym typeface="Consolas"/>
              </a:rPr>
              <a:t>Turbo</a:t>
            </a:r>
            <a:r>
              <a:rPr lang="es" sz="1500" u="sng">
                <a:solidFill>
                  <a:schemeClr val="dk1"/>
                </a:solidFill>
              </a:rPr>
              <a:t> versions</a:t>
            </a:r>
            <a:r>
              <a:rPr lang="es" sz="1500">
                <a:solidFill>
                  <a:schemeClr val="dk1"/>
                </a:solidFill>
              </a:rPr>
              <a:t> </a:t>
            </a:r>
            <a:r>
              <a:rPr lang="es" sz="1200">
                <a:solidFill>
                  <a:srgbClr val="0000FF"/>
                </a:solidFill>
              </a:rPr>
              <a:t>Accelerated variant of both Stable Diffusion model, optimized for faster training and generation of high-quality images while maintaining stability and scalability.</a:t>
            </a:r>
            <a:endParaRPr sz="1500">
              <a:solidFill>
                <a:schemeClr val="dk1"/>
              </a:solidFill>
              <a:latin typeface="Consolas"/>
              <a:ea typeface="Consolas"/>
              <a:cs typeface="Consolas"/>
              <a:sym typeface="Consolas"/>
            </a:endParaRPr>
          </a:p>
          <a:p>
            <a:pPr indent="0" lvl="0" marL="0" rtl="0" algn="l">
              <a:spcBef>
                <a:spcPts val="1000"/>
              </a:spcBef>
              <a:spcAft>
                <a:spcPts val="0"/>
              </a:spcAft>
              <a:buNone/>
            </a:pPr>
            <a:r>
              <a:rPr lang="es" sz="1500">
                <a:solidFill>
                  <a:schemeClr val="dk1"/>
                </a:solidFill>
              </a:rPr>
              <a:t>For each of them we will perform a </a:t>
            </a:r>
            <a:r>
              <a:rPr b="1" lang="es" sz="1500">
                <a:solidFill>
                  <a:schemeClr val="dk1"/>
                </a:solidFill>
              </a:rPr>
              <a:t>quality benchmark</a:t>
            </a:r>
            <a:r>
              <a:rPr lang="es" sz="1500">
                <a:solidFill>
                  <a:schemeClr val="dk1"/>
                </a:solidFill>
              </a:rPr>
              <a:t> based on human perception.</a:t>
            </a:r>
            <a:br>
              <a:rPr lang="es" sz="1500">
                <a:solidFill>
                  <a:schemeClr val="dk1"/>
                </a:solidFill>
              </a:rPr>
            </a:br>
            <a:r>
              <a:rPr lang="es" sz="1500">
                <a:solidFill>
                  <a:schemeClr val="dk1"/>
                </a:solidFill>
              </a:rPr>
              <a:t>We will also perform a </a:t>
            </a:r>
            <a:r>
              <a:rPr lang="es" sz="1500">
                <a:solidFill>
                  <a:schemeClr val="dk1"/>
                </a:solidFill>
              </a:rPr>
              <a:t>inference</a:t>
            </a:r>
            <a:r>
              <a:rPr lang="es" sz="1500">
                <a:solidFill>
                  <a:schemeClr val="dk1"/>
                </a:solidFill>
              </a:rPr>
              <a:t> </a:t>
            </a:r>
            <a:r>
              <a:rPr b="1" lang="es" sz="1500">
                <a:solidFill>
                  <a:schemeClr val="dk1"/>
                </a:solidFill>
              </a:rPr>
              <a:t>time benchmark</a:t>
            </a:r>
            <a:r>
              <a:rPr lang="es" sz="1500">
                <a:solidFill>
                  <a:schemeClr val="dk1"/>
                </a:solidFill>
              </a:rPr>
              <a:t> to see how fast runs each of them.</a:t>
            </a:r>
            <a:endParaRPr sz="1500">
              <a:solidFill>
                <a:schemeClr val="dk1"/>
              </a:solidFill>
            </a:endParaRPr>
          </a:p>
          <a:p>
            <a:pPr indent="0" lvl="0" marL="0" rtl="0" algn="l">
              <a:spcBef>
                <a:spcPts val="1000"/>
              </a:spcBef>
              <a:spcAft>
                <a:spcPts val="1000"/>
              </a:spcAft>
              <a:buNone/>
            </a:pPr>
            <a:r>
              <a:rPr lang="es" sz="1500">
                <a:solidFill>
                  <a:schemeClr val="dk1"/>
                </a:solidFill>
              </a:rPr>
              <a:t>This will help us choose the model that gives the best </a:t>
            </a:r>
            <a:r>
              <a:rPr lang="es" sz="1500" u="sng">
                <a:solidFill>
                  <a:schemeClr val="dk1"/>
                </a:solidFill>
              </a:rPr>
              <a:t>trade-off between time and quality</a:t>
            </a:r>
            <a:r>
              <a:rPr lang="es" sz="1500">
                <a:solidFill>
                  <a:schemeClr val="dk1"/>
                </a:solidFill>
              </a:rPr>
              <a:t>.</a:t>
            </a:r>
            <a:endParaRPr sz="1500">
              <a:solidFill>
                <a:schemeClr val="dk1"/>
              </a:solidFill>
            </a:endParaRPr>
          </a:p>
        </p:txBody>
      </p:sp>
      <p:sp>
        <p:nvSpPr>
          <p:cNvPr id="103" name="Google Shape;103;p16"/>
          <p:cNvSpPr/>
          <p:nvPr/>
        </p:nvSpPr>
        <p:spPr>
          <a:xfrm>
            <a:off x="472250" y="1365425"/>
            <a:ext cx="8069400" cy="390000"/>
          </a:xfrm>
          <a:prstGeom prst="rect">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latin typeface="Consolas"/>
                <a:ea typeface="Consolas"/>
                <a:cs typeface="Consolas"/>
                <a:sym typeface="Consolas"/>
              </a:rPr>
              <a:t>$ </a:t>
            </a:r>
            <a:r>
              <a:rPr b="1" lang="es" sz="1300">
                <a:latin typeface="Consolas"/>
                <a:ea typeface="Consolas"/>
                <a:cs typeface="Consolas"/>
                <a:sym typeface="Consolas"/>
              </a:rPr>
              <a:t>pip install </a:t>
            </a:r>
            <a:r>
              <a:rPr b="1" lang="es" sz="1300">
                <a:solidFill>
                  <a:srgbClr val="287D7D"/>
                </a:solidFill>
                <a:latin typeface="Consolas"/>
                <a:ea typeface="Consolas"/>
                <a:cs typeface="Consolas"/>
                <a:sym typeface="Consolas"/>
              </a:rPr>
              <a:t>diffusers transformers accelerate scipy safetensors invisible_watermark</a:t>
            </a:r>
            <a:endParaRPr b="1" sz="1300">
              <a:solidFill>
                <a:srgbClr val="287D7D"/>
              </a:solidFill>
              <a:latin typeface="Consolas"/>
              <a:ea typeface="Consolas"/>
              <a:cs typeface="Consolas"/>
              <a:sym typeface="Consolas"/>
            </a:endParaRPr>
          </a:p>
        </p:txBody>
      </p:sp>
      <p:sp>
        <p:nvSpPr>
          <p:cNvPr id="104" name="Google Shape;104;p16"/>
          <p:cNvSpPr txBox="1"/>
          <p:nvPr/>
        </p:nvSpPr>
        <p:spPr>
          <a:xfrm>
            <a:off x="116400" y="4445375"/>
            <a:ext cx="89112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[1] von Platen, P., Patil, S., Lozhkov, A., Cuenca, P., Lambert, N., Rasul, K., Davaadorj, M., Nair, D., Paul, S., Liu, S., Berman, W., Xu, Y., &amp; Wolf, T. Diffusers: State-of-the-art diffusion models (Version 0.12.1) [Computer software]. https://github.com/huggingface/diffusers</a:t>
            </a:r>
            <a:endParaRPr sz="1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
              <a:t>Task (a): Image quality Benchmark</a:t>
            </a:r>
            <a:endParaRPr/>
          </a:p>
        </p:txBody>
      </p:sp>
      <p:sp>
        <p:nvSpPr>
          <p:cNvPr id="110" name="Google Shape;110;p17"/>
          <p:cNvSpPr txBox="1"/>
          <p:nvPr/>
        </p:nvSpPr>
        <p:spPr>
          <a:xfrm>
            <a:off x="330225" y="628525"/>
            <a:ext cx="8483700" cy="3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Given the same prompt and their default hyper-parameters all the models will generate </a:t>
            </a:r>
            <a:r>
              <a:rPr b="1" lang="es">
                <a:solidFill>
                  <a:schemeClr val="dk1"/>
                </a:solidFill>
              </a:rPr>
              <a:t>50 images</a:t>
            </a:r>
            <a:r>
              <a:rPr lang="es">
                <a:solidFill>
                  <a:schemeClr val="dk1"/>
                </a:solidFill>
              </a:rPr>
              <a:t>. We will value their subjective quality based on </a:t>
            </a:r>
            <a:r>
              <a:rPr lang="es">
                <a:solidFill>
                  <a:srgbClr val="287D7D"/>
                </a:solidFill>
              </a:rPr>
              <a:t>our opinion</a:t>
            </a:r>
            <a:r>
              <a:rPr lang="es">
                <a:solidFill>
                  <a:schemeClr val="dk1"/>
                </a:solidFill>
              </a:rPr>
              <a:t>, but also the good </a:t>
            </a:r>
            <a:r>
              <a:rPr lang="es">
                <a:solidFill>
                  <a:srgbClr val="287D7D"/>
                </a:solidFill>
              </a:rPr>
              <a:t>consistency</a:t>
            </a:r>
            <a:r>
              <a:rPr lang="es">
                <a:solidFill>
                  <a:schemeClr val="dk1"/>
                </a:solidFill>
              </a:rPr>
              <a:t> with the prompt.</a:t>
            </a:r>
            <a:endParaRPr>
              <a:solidFill>
                <a:schemeClr val="dk1"/>
              </a:solidFill>
            </a:endParaRPr>
          </a:p>
        </p:txBody>
      </p:sp>
      <p:sp>
        <p:nvSpPr>
          <p:cNvPr id="111" name="Google Shape;111;p17"/>
          <p:cNvSpPr txBox="1"/>
          <p:nvPr/>
        </p:nvSpPr>
        <p:spPr>
          <a:xfrm>
            <a:off x="379850" y="1283325"/>
            <a:ext cx="8187900" cy="564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dk1"/>
                </a:solidFill>
              </a:rPr>
              <a:t>Prompt</a:t>
            </a:r>
            <a:r>
              <a:rPr lang="es">
                <a:solidFill>
                  <a:schemeClr val="dk1"/>
                </a:solidFill>
              </a:rPr>
              <a:t>: “A realistic panda with glasses studying at a desk, surrounded by bookshelves in a library.”   </a:t>
            </a:r>
            <a:r>
              <a:rPr lang="es">
                <a:solidFill>
                  <a:srgbClr val="674EA7"/>
                </a:solidFill>
              </a:rPr>
              <a:t>(Generated by ChatGPT to assess this benchmark more easily)</a:t>
            </a:r>
            <a:endParaRPr>
              <a:solidFill>
                <a:srgbClr val="674EA7"/>
              </a:solidFill>
            </a:endParaRPr>
          </a:p>
        </p:txBody>
      </p:sp>
      <p:sp>
        <p:nvSpPr>
          <p:cNvPr id="112" name="Google Shape;112;p17"/>
          <p:cNvSpPr txBox="1"/>
          <p:nvPr/>
        </p:nvSpPr>
        <p:spPr>
          <a:xfrm>
            <a:off x="0" y="1971150"/>
            <a:ext cx="22521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2.1</a:t>
            </a:r>
            <a:endParaRPr sz="1500" u="sng">
              <a:solidFill>
                <a:schemeClr val="dk1"/>
              </a:solidFill>
            </a:endParaRPr>
          </a:p>
        </p:txBody>
      </p:sp>
      <p:sp>
        <p:nvSpPr>
          <p:cNvPr id="113" name="Google Shape;113;p17"/>
          <p:cNvSpPr txBox="1"/>
          <p:nvPr/>
        </p:nvSpPr>
        <p:spPr>
          <a:xfrm>
            <a:off x="2123585" y="1971150"/>
            <a:ext cx="22521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XL</a:t>
            </a:r>
            <a:endParaRPr sz="1500" u="sng">
              <a:solidFill>
                <a:schemeClr val="dk1"/>
              </a:solidFill>
            </a:endParaRPr>
          </a:p>
        </p:txBody>
      </p:sp>
      <p:sp>
        <p:nvSpPr>
          <p:cNvPr id="114" name="Google Shape;114;p17"/>
          <p:cNvSpPr txBox="1"/>
          <p:nvPr/>
        </p:nvSpPr>
        <p:spPr>
          <a:xfrm>
            <a:off x="4189225" y="1971150"/>
            <a:ext cx="26796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2.1 Turbo</a:t>
            </a:r>
            <a:endParaRPr sz="1500" u="sng">
              <a:solidFill>
                <a:schemeClr val="dk1"/>
              </a:solidFill>
            </a:endParaRPr>
          </a:p>
        </p:txBody>
      </p:sp>
      <p:sp>
        <p:nvSpPr>
          <p:cNvPr id="115" name="Google Shape;115;p17"/>
          <p:cNvSpPr txBox="1"/>
          <p:nvPr/>
        </p:nvSpPr>
        <p:spPr>
          <a:xfrm>
            <a:off x="6642400" y="1971150"/>
            <a:ext cx="25632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XL Turbo</a:t>
            </a:r>
            <a:endParaRPr sz="1500" u="sng">
              <a:solidFill>
                <a:schemeClr val="dk1"/>
              </a:solidFill>
            </a:endParaRPr>
          </a:p>
        </p:txBody>
      </p:sp>
      <p:sp>
        <p:nvSpPr>
          <p:cNvPr id="116" name="Google Shape;116;p17"/>
          <p:cNvSpPr txBox="1"/>
          <p:nvPr/>
        </p:nvSpPr>
        <p:spPr>
          <a:xfrm>
            <a:off x="0" y="4314650"/>
            <a:ext cx="2063700" cy="57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endParaRPr>
          </a:p>
          <a:p>
            <a:pPr indent="0" lvl="0" marL="0" rtl="0" algn="ctr">
              <a:spcBef>
                <a:spcPts val="0"/>
              </a:spcBef>
              <a:spcAft>
                <a:spcPts val="0"/>
              </a:spcAft>
              <a:buNone/>
            </a:pPr>
            <a:r>
              <a:rPr lang="es" sz="1000">
                <a:solidFill>
                  <a:schemeClr val="dk1"/>
                </a:solidFill>
              </a:rPr>
              <a:t>Consistency</a:t>
            </a:r>
            <a:r>
              <a:rPr lang="es" sz="1000">
                <a:solidFill>
                  <a:schemeClr val="dk1"/>
                </a:solidFill>
              </a:rPr>
              <a:t>: </a:t>
            </a:r>
            <a:r>
              <a:rPr b="1" lang="es" sz="1000">
                <a:solidFill>
                  <a:schemeClr val="dk1"/>
                </a:solidFill>
              </a:rPr>
              <a:t>Bad </a:t>
            </a:r>
            <a:br>
              <a:rPr b="1" lang="es" sz="1000">
                <a:solidFill>
                  <a:schemeClr val="dk1"/>
                </a:solidFill>
              </a:rPr>
            </a:br>
            <a:r>
              <a:rPr lang="es" sz="1000">
                <a:solidFill>
                  <a:schemeClr val="dk1"/>
                </a:solidFill>
              </a:rPr>
              <a:t>(No glasses, no realistic)</a:t>
            </a:r>
            <a:endParaRPr b="1" sz="1000">
              <a:solidFill>
                <a:schemeClr val="dk1"/>
              </a:solidFill>
            </a:endParaRPr>
          </a:p>
        </p:txBody>
      </p:sp>
      <p:sp>
        <p:nvSpPr>
          <p:cNvPr id="117" name="Google Shape;117;p17"/>
          <p:cNvSpPr txBox="1"/>
          <p:nvPr/>
        </p:nvSpPr>
        <p:spPr>
          <a:xfrm>
            <a:off x="2217788" y="4250300"/>
            <a:ext cx="2063700" cy="70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endParaRPr>
          </a:p>
        </p:txBody>
      </p:sp>
      <p:pic>
        <p:nvPicPr>
          <p:cNvPr id="118" name="Google Shape;118;p17"/>
          <p:cNvPicPr preferRelativeResize="0"/>
          <p:nvPr/>
        </p:nvPicPr>
        <p:blipFill>
          <a:blip r:embed="rId3">
            <a:alphaModFix/>
          </a:blip>
          <a:stretch>
            <a:fillRect/>
          </a:stretch>
        </p:blipFill>
        <p:spPr>
          <a:xfrm>
            <a:off x="84725" y="2412675"/>
            <a:ext cx="580049" cy="564599"/>
          </a:xfrm>
          <a:prstGeom prst="rect">
            <a:avLst/>
          </a:prstGeom>
          <a:noFill/>
          <a:ln>
            <a:noFill/>
          </a:ln>
        </p:spPr>
      </p:pic>
      <p:pic>
        <p:nvPicPr>
          <p:cNvPr id="119" name="Google Shape;119;p17"/>
          <p:cNvPicPr preferRelativeResize="0"/>
          <p:nvPr/>
        </p:nvPicPr>
        <p:blipFill>
          <a:blip r:embed="rId4">
            <a:alphaModFix/>
          </a:blip>
          <a:stretch>
            <a:fillRect/>
          </a:stretch>
        </p:blipFill>
        <p:spPr>
          <a:xfrm>
            <a:off x="1433688" y="3788325"/>
            <a:ext cx="580049" cy="564599"/>
          </a:xfrm>
          <a:prstGeom prst="rect">
            <a:avLst/>
          </a:prstGeom>
          <a:noFill/>
          <a:ln>
            <a:noFill/>
          </a:ln>
        </p:spPr>
      </p:pic>
      <p:pic>
        <p:nvPicPr>
          <p:cNvPr id="120" name="Google Shape;120;p17"/>
          <p:cNvPicPr preferRelativeResize="0"/>
          <p:nvPr/>
        </p:nvPicPr>
        <p:blipFill>
          <a:blip r:embed="rId5">
            <a:alphaModFix/>
          </a:blip>
          <a:stretch>
            <a:fillRect/>
          </a:stretch>
        </p:blipFill>
        <p:spPr>
          <a:xfrm>
            <a:off x="759825" y="3788325"/>
            <a:ext cx="580049" cy="564599"/>
          </a:xfrm>
          <a:prstGeom prst="rect">
            <a:avLst/>
          </a:prstGeom>
          <a:noFill/>
          <a:ln>
            <a:noFill/>
          </a:ln>
        </p:spPr>
      </p:pic>
      <p:pic>
        <p:nvPicPr>
          <p:cNvPr id="121" name="Google Shape;121;p17"/>
          <p:cNvPicPr preferRelativeResize="0"/>
          <p:nvPr/>
        </p:nvPicPr>
        <p:blipFill>
          <a:blip r:embed="rId6">
            <a:alphaModFix/>
          </a:blip>
          <a:stretch>
            <a:fillRect/>
          </a:stretch>
        </p:blipFill>
        <p:spPr>
          <a:xfrm>
            <a:off x="1434925" y="3100500"/>
            <a:ext cx="580049" cy="564599"/>
          </a:xfrm>
          <a:prstGeom prst="rect">
            <a:avLst/>
          </a:prstGeom>
          <a:noFill/>
          <a:ln>
            <a:noFill/>
          </a:ln>
        </p:spPr>
      </p:pic>
      <p:pic>
        <p:nvPicPr>
          <p:cNvPr id="122" name="Google Shape;122;p17"/>
          <p:cNvPicPr preferRelativeResize="0"/>
          <p:nvPr/>
        </p:nvPicPr>
        <p:blipFill>
          <a:blip r:embed="rId7">
            <a:alphaModFix/>
          </a:blip>
          <a:stretch>
            <a:fillRect/>
          </a:stretch>
        </p:blipFill>
        <p:spPr>
          <a:xfrm>
            <a:off x="759825" y="3100500"/>
            <a:ext cx="580049" cy="564599"/>
          </a:xfrm>
          <a:prstGeom prst="rect">
            <a:avLst/>
          </a:prstGeom>
          <a:noFill/>
          <a:ln>
            <a:noFill/>
          </a:ln>
        </p:spPr>
      </p:pic>
      <p:pic>
        <p:nvPicPr>
          <p:cNvPr id="123" name="Google Shape;123;p17"/>
          <p:cNvPicPr preferRelativeResize="0"/>
          <p:nvPr/>
        </p:nvPicPr>
        <p:blipFill>
          <a:blip r:embed="rId8">
            <a:alphaModFix/>
          </a:blip>
          <a:stretch>
            <a:fillRect/>
          </a:stretch>
        </p:blipFill>
        <p:spPr>
          <a:xfrm>
            <a:off x="84725" y="3788325"/>
            <a:ext cx="580049" cy="564599"/>
          </a:xfrm>
          <a:prstGeom prst="rect">
            <a:avLst/>
          </a:prstGeom>
          <a:noFill/>
          <a:ln>
            <a:noFill/>
          </a:ln>
        </p:spPr>
      </p:pic>
      <p:pic>
        <p:nvPicPr>
          <p:cNvPr id="124" name="Google Shape;124;p17"/>
          <p:cNvPicPr preferRelativeResize="0"/>
          <p:nvPr/>
        </p:nvPicPr>
        <p:blipFill>
          <a:blip r:embed="rId9">
            <a:alphaModFix/>
          </a:blip>
          <a:stretch>
            <a:fillRect/>
          </a:stretch>
        </p:blipFill>
        <p:spPr>
          <a:xfrm>
            <a:off x="84725" y="3100500"/>
            <a:ext cx="580049" cy="564599"/>
          </a:xfrm>
          <a:prstGeom prst="rect">
            <a:avLst/>
          </a:prstGeom>
          <a:noFill/>
          <a:ln>
            <a:noFill/>
          </a:ln>
        </p:spPr>
      </p:pic>
      <p:pic>
        <p:nvPicPr>
          <p:cNvPr id="125" name="Google Shape;125;p17"/>
          <p:cNvPicPr preferRelativeResize="0"/>
          <p:nvPr/>
        </p:nvPicPr>
        <p:blipFill>
          <a:blip r:embed="rId10">
            <a:alphaModFix/>
          </a:blip>
          <a:stretch>
            <a:fillRect/>
          </a:stretch>
        </p:blipFill>
        <p:spPr>
          <a:xfrm>
            <a:off x="1434925" y="2412675"/>
            <a:ext cx="580049" cy="564599"/>
          </a:xfrm>
          <a:prstGeom prst="rect">
            <a:avLst/>
          </a:prstGeom>
          <a:noFill/>
          <a:ln>
            <a:noFill/>
          </a:ln>
        </p:spPr>
      </p:pic>
      <p:pic>
        <p:nvPicPr>
          <p:cNvPr id="126" name="Google Shape;126;p17"/>
          <p:cNvPicPr preferRelativeResize="0"/>
          <p:nvPr/>
        </p:nvPicPr>
        <p:blipFill>
          <a:blip r:embed="rId11">
            <a:alphaModFix/>
          </a:blip>
          <a:stretch>
            <a:fillRect/>
          </a:stretch>
        </p:blipFill>
        <p:spPr>
          <a:xfrm>
            <a:off x="759825" y="2412675"/>
            <a:ext cx="580049" cy="564599"/>
          </a:xfrm>
          <a:prstGeom prst="rect">
            <a:avLst/>
          </a:prstGeom>
          <a:noFill/>
          <a:ln>
            <a:noFill/>
          </a:ln>
        </p:spPr>
      </p:pic>
      <p:pic>
        <p:nvPicPr>
          <p:cNvPr id="127" name="Google Shape;127;p17"/>
          <p:cNvPicPr preferRelativeResize="0"/>
          <p:nvPr/>
        </p:nvPicPr>
        <p:blipFill>
          <a:blip r:embed="rId12">
            <a:alphaModFix/>
          </a:blip>
          <a:stretch>
            <a:fillRect/>
          </a:stretch>
        </p:blipFill>
        <p:spPr>
          <a:xfrm>
            <a:off x="4540888" y="2412675"/>
            <a:ext cx="580026" cy="580026"/>
          </a:xfrm>
          <a:prstGeom prst="rect">
            <a:avLst/>
          </a:prstGeom>
          <a:noFill/>
          <a:ln>
            <a:noFill/>
          </a:ln>
        </p:spPr>
      </p:pic>
      <p:pic>
        <p:nvPicPr>
          <p:cNvPr id="128" name="Google Shape;128;p17"/>
          <p:cNvPicPr preferRelativeResize="0"/>
          <p:nvPr/>
        </p:nvPicPr>
        <p:blipFill>
          <a:blip r:embed="rId13">
            <a:alphaModFix/>
          </a:blip>
          <a:stretch>
            <a:fillRect/>
          </a:stretch>
        </p:blipFill>
        <p:spPr>
          <a:xfrm>
            <a:off x="5930975" y="3819175"/>
            <a:ext cx="580026" cy="580026"/>
          </a:xfrm>
          <a:prstGeom prst="rect">
            <a:avLst/>
          </a:prstGeom>
          <a:noFill/>
          <a:ln>
            <a:noFill/>
          </a:ln>
        </p:spPr>
      </p:pic>
      <p:pic>
        <p:nvPicPr>
          <p:cNvPr id="129" name="Google Shape;129;p17"/>
          <p:cNvPicPr preferRelativeResize="0"/>
          <p:nvPr/>
        </p:nvPicPr>
        <p:blipFill>
          <a:blip r:embed="rId14">
            <a:alphaModFix/>
          </a:blip>
          <a:stretch>
            <a:fillRect/>
          </a:stretch>
        </p:blipFill>
        <p:spPr>
          <a:xfrm>
            <a:off x="5220213" y="3819175"/>
            <a:ext cx="580026" cy="580026"/>
          </a:xfrm>
          <a:prstGeom prst="rect">
            <a:avLst/>
          </a:prstGeom>
          <a:noFill/>
          <a:ln>
            <a:noFill/>
          </a:ln>
        </p:spPr>
      </p:pic>
      <p:pic>
        <p:nvPicPr>
          <p:cNvPr id="130" name="Google Shape;130;p17"/>
          <p:cNvPicPr preferRelativeResize="0"/>
          <p:nvPr/>
        </p:nvPicPr>
        <p:blipFill>
          <a:blip r:embed="rId15">
            <a:alphaModFix/>
          </a:blip>
          <a:stretch>
            <a:fillRect/>
          </a:stretch>
        </p:blipFill>
        <p:spPr>
          <a:xfrm>
            <a:off x="4545738" y="3819175"/>
            <a:ext cx="580026" cy="580026"/>
          </a:xfrm>
          <a:prstGeom prst="rect">
            <a:avLst/>
          </a:prstGeom>
          <a:noFill/>
          <a:ln>
            <a:noFill/>
          </a:ln>
        </p:spPr>
      </p:pic>
      <p:pic>
        <p:nvPicPr>
          <p:cNvPr id="131" name="Google Shape;131;p17"/>
          <p:cNvPicPr preferRelativeResize="0"/>
          <p:nvPr/>
        </p:nvPicPr>
        <p:blipFill>
          <a:blip r:embed="rId16">
            <a:alphaModFix/>
          </a:blip>
          <a:stretch>
            <a:fillRect/>
          </a:stretch>
        </p:blipFill>
        <p:spPr>
          <a:xfrm>
            <a:off x="5937138" y="3115925"/>
            <a:ext cx="580026" cy="580026"/>
          </a:xfrm>
          <a:prstGeom prst="rect">
            <a:avLst/>
          </a:prstGeom>
          <a:noFill/>
          <a:ln>
            <a:noFill/>
          </a:ln>
        </p:spPr>
      </p:pic>
      <p:pic>
        <p:nvPicPr>
          <p:cNvPr id="132" name="Google Shape;132;p17"/>
          <p:cNvPicPr preferRelativeResize="0"/>
          <p:nvPr/>
        </p:nvPicPr>
        <p:blipFill>
          <a:blip r:embed="rId17">
            <a:alphaModFix/>
          </a:blip>
          <a:stretch>
            <a:fillRect/>
          </a:stretch>
        </p:blipFill>
        <p:spPr>
          <a:xfrm>
            <a:off x="5239013" y="3115925"/>
            <a:ext cx="580026" cy="580026"/>
          </a:xfrm>
          <a:prstGeom prst="rect">
            <a:avLst/>
          </a:prstGeom>
          <a:noFill/>
          <a:ln>
            <a:noFill/>
          </a:ln>
        </p:spPr>
      </p:pic>
      <p:pic>
        <p:nvPicPr>
          <p:cNvPr id="133" name="Google Shape;133;p17"/>
          <p:cNvPicPr preferRelativeResize="0"/>
          <p:nvPr/>
        </p:nvPicPr>
        <p:blipFill>
          <a:blip r:embed="rId18">
            <a:alphaModFix/>
          </a:blip>
          <a:stretch>
            <a:fillRect/>
          </a:stretch>
        </p:blipFill>
        <p:spPr>
          <a:xfrm>
            <a:off x="4540888" y="3115925"/>
            <a:ext cx="580026" cy="580026"/>
          </a:xfrm>
          <a:prstGeom prst="rect">
            <a:avLst/>
          </a:prstGeom>
          <a:noFill/>
          <a:ln>
            <a:noFill/>
          </a:ln>
        </p:spPr>
      </p:pic>
      <p:pic>
        <p:nvPicPr>
          <p:cNvPr id="134" name="Google Shape;134;p17"/>
          <p:cNvPicPr preferRelativeResize="0"/>
          <p:nvPr/>
        </p:nvPicPr>
        <p:blipFill>
          <a:blip r:embed="rId19">
            <a:alphaModFix/>
          </a:blip>
          <a:stretch>
            <a:fillRect/>
          </a:stretch>
        </p:blipFill>
        <p:spPr>
          <a:xfrm>
            <a:off x="5937138" y="2412675"/>
            <a:ext cx="580026" cy="580026"/>
          </a:xfrm>
          <a:prstGeom prst="rect">
            <a:avLst/>
          </a:prstGeom>
          <a:noFill/>
          <a:ln>
            <a:noFill/>
          </a:ln>
        </p:spPr>
      </p:pic>
      <p:pic>
        <p:nvPicPr>
          <p:cNvPr id="135" name="Google Shape;135;p17"/>
          <p:cNvPicPr preferRelativeResize="0"/>
          <p:nvPr/>
        </p:nvPicPr>
        <p:blipFill>
          <a:blip r:embed="rId20">
            <a:alphaModFix/>
          </a:blip>
          <a:stretch>
            <a:fillRect/>
          </a:stretch>
        </p:blipFill>
        <p:spPr>
          <a:xfrm>
            <a:off x="5239013" y="2412675"/>
            <a:ext cx="580026" cy="580026"/>
          </a:xfrm>
          <a:prstGeom prst="rect">
            <a:avLst/>
          </a:prstGeom>
          <a:noFill/>
          <a:ln>
            <a:noFill/>
          </a:ln>
        </p:spPr>
      </p:pic>
      <p:pic>
        <p:nvPicPr>
          <p:cNvPr id="136" name="Google Shape;136;p17"/>
          <p:cNvPicPr preferRelativeResize="0"/>
          <p:nvPr/>
        </p:nvPicPr>
        <p:blipFill>
          <a:blip r:embed="rId21">
            <a:alphaModFix/>
          </a:blip>
          <a:stretch>
            <a:fillRect/>
          </a:stretch>
        </p:blipFill>
        <p:spPr>
          <a:xfrm>
            <a:off x="2287300" y="2412675"/>
            <a:ext cx="580024" cy="580024"/>
          </a:xfrm>
          <a:prstGeom prst="rect">
            <a:avLst/>
          </a:prstGeom>
          <a:noFill/>
          <a:ln>
            <a:noFill/>
          </a:ln>
        </p:spPr>
      </p:pic>
      <p:pic>
        <p:nvPicPr>
          <p:cNvPr id="137" name="Google Shape;137;p17"/>
          <p:cNvPicPr preferRelativeResize="0"/>
          <p:nvPr/>
        </p:nvPicPr>
        <p:blipFill>
          <a:blip r:embed="rId22">
            <a:alphaModFix/>
          </a:blip>
          <a:stretch>
            <a:fillRect/>
          </a:stretch>
        </p:blipFill>
        <p:spPr>
          <a:xfrm>
            <a:off x="3669100" y="3819175"/>
            <a:ext cx="580024" cy="580024"/>
          </a:xfrm>
          <a:prstGeom prst="rect">
            <a:avLst/>
          </a:prstGeom>
          <a:noFill/>
          <a:ln>
            <a:noFill/>
          </a:ln>
        </p:spPr>
      </p:pic>
      <p:pic>
        <p:nvPicPr>
          <p:cNvPr id="138" name="Google Shape;138;p17"/>
          <p:cNvPicPr preferRelativeResize="0"/>
          <p:nvPr/>
        </p:nvPicPr>
        <p:blipFill>
          <a:blip r:embed="rId23">
            <a:alphaModFix/>
          </a:blip>
          <a:stretch>
            <a:fillRect/>
          </a:stretch>
        </p:blipFill>
        <p:spPr>
          <a:xfrm>
            <a:off x="2978200" y="3819175"/>
            <a:ext cx="580024" cy="580024"/>
          </a:xfrm>
          <a:prstGeom prst="rect">
            <a:avLst/>
          </a:prstGeom>
          <a:noFill/>
          <a:ln>
            <a:noFill/>
          </a:ln>
        </p:spPr>
      </p:pic>
      <p:pic>
        <p:nvPicPr>
          <p:cNvPr id="139" name="Google Shape;139;p17"/>
          <p:cNvPicPr preferRelativeResize="0"/>
          <p:nvPr/>
        </p:nvPicPr>
        <p:blipFill>
          <a:blip r:embed="rId24">
            <a:alphaModFix/>
          </a:blip>
          <a:stretch>
            <a:fillRect/>
          </a:stretch>
        </p:blipFill>
        <p:spPr>
          <a:xfrm>
            <a:off x="2287300" y="3819175"/>
            <a:ext cx="580024" cy="580024"/>
          </a:xfrm>
          <a:prstGeom prst="rect">
            <a:avLst/>
          </a:prstGeom>
          <a:noFill/>
          <a:ln>
            <a:noFill/>
          </a:ln>
        </p:spPr>
      </p:pic>
      <p:pic>
        <p:nvPicPr>
          <p:cNvPr id="140" name="Google Shape;140;p17"/>
          <p:cNvPicPr preferRelativeResize="0"/>
          <p:nvPr/>
        </p:nvPicPr>
        <p:blipFill>
          <a:blip r:embed="rId25">
            <a:alphaModFix/>
          </a:blip>
          <a:stretch>
            <a:fillRect/>
          </a:stretch>
        </p:blipFill>
        <p:spPr>
          <a:xfrm>
            <a:off x="3637500" y="3115925"/>
            <a:ext cx="580024" cy="580024"/>
          </a:xfrm>
          <a:prstGeom prst="rect">
            <a:avLst/>
          </a:prstGeom>
          <a:noFill/>
          <a:ln>
            <a:noFill/>
          </a:ln>
        </p:spPr>
      </p:pic>
      <p:pic>
        <p:nvPicPr>
          <p:cNvPr id="141" name="Google Shape;141;p17"/>
          <p:cNvPicPr preferRelativeResize="0"/>
          <p:nvPr/>
        </p:nvPicPr>
        <p:blipFill>
          <a:blip r:embed="rId26">
            <a:alphaModFix/>
          </a:blip>
          <a:stretch>
            <a:fillRect/>
          </a:stretch>
        </p:blipFill>
        <p:spPr>
          <a:xfrm>
            <a:off x="2962400" y="3115925"/>
            <a:ext cx="580024" cy="580024"/>
          </a:xfrm>
          <a:prstGeom prst="rect">
            <a:avLst/>
          </a:prstGeom>
          <a:noFill/>
          <a:ln>
            <a:noFill/>
          </a:ln>
        </p:spPr>
      </p:pic>
      <p:pic>
        <p:nvPicPr>
          <p:cNvPr id="142" name="Google Shape;142;p17"/>
          <p:cNvPicPr preferRelativeResize="0"/>
          <p:nvPr/>
        </p:nvPicPr>
        <p:blipFill>
          <a:blip r:embed="rId27">
            <a:alphaModFix/>
          </a:blip>
          <a:stretch>
            <a:fillRect/>
          </a:stretch>
        </p:blipFill>
        <p:spPr>
          <a:xfrm>
            <a:off x="3637500" y="2412675"/>
            <a:ext cx="580024" cy="580024"/>
          </a:xfrm>
          <a:prstGeom prst="rect">
            <a:avLst/>
          </a:prstGeom>
          <a:noFill/>
          <a:ln>
            <a:noFill/>
          </a:ln>
        </p:spPr>
      </p:pic>
      <p:pic>
        <p:nvPicPr>
          <p:cNvPr id="143" name="Google Shape;143;p17"/>
          <p:cNvPicPr preferRelativeResize="0"/>
          <p:nvPr/>
        </p:nvPicPr>
        <p:blipFill>
          <a:blip r:embed="rId28">
            <a:alphaModFix/>
          </a:blip>
          <a:stretch>
            <a:fillRect/>
          </a:stretch>
        </p:blipFill>
        <p:spPr>
          <a:xfrm>
            <a:off x="2962400" y="2412675"/>
            <a:ext cx="580024" cy="580024"/>
          </a:xfrm>
          <a:prstGeom prst="rect">
            <a:avLst/>
          </a:prstGeom>
          <a:noFill/>
          <a:ln>
            <a:noFill/>
          </a:ln>
        </p:spPr>
      </p:pic>
      <p:pic>
        <p:nvPicPr>
          <p:cNvPr id="144" name="Google Shape;144;p17"/>
          <p:cNvPicPr preferRelativeResize="0"/>
          <p:nvPr/>
        </p:nvPicPr>
        <p:blipFill>
          <a:blip r:embed="rId29">
            <a:alphaModFix/>
          </a:blip>
          <a:stretch>
            <a:fillRect/>
          </a:stretch>
        </p:blipFill>
        <p:spPr>
          <a:xfrm>
            <a:off x="2287300" y="3115925"/>
            <a:ext cx="580024" cy="580024"/>
          </a:xfrm>
          <a:prstGeom prst="rect">
            <a:avLst/>
          </a:prstGeom>
          <a:noFill/>
          <a:ln>
            <a:noFill/>
          </a:ln>
        </p:spPr>
      </p:pic>
      <p:pic>
        <p:nvPicPr>
          <p:cNvPr id="145" name="Google Shape;145;p17"/>
          <p:cNvPicPr preferRelativeResize="0"/>
          <p:nvPr/>
        </p:nvPicPr>
        <p:blipFill>
          <a:blip r:embed="rId30">
            <a:alphaModFix/>
          </a:blip>
          <a:stretch>
            <a:fillRect/>
          </a:stretch>
        </p:blipFill>
        <p:spPr>
          <a:xfrm>
            <a:off x="6900450" y="2412675"/>
            <a:ext cx="580000" cy="580000"/>
          </a:xfrm>
          <a:prstGeom prst="rect">
            <a:avLst/>
          </a:prstGeom>
          <a:noFill/>
          <a:ln>
            <a:noFill/>
          </a:ln>
        </p:spPr>
      </p:pic>
      <p:pic>
        <p:nvPicPr>
          <p:cNvPr id="146" name="Google Shape;146;p17"/>
          <p:cNvPicPr preferRelativeResize="0"/>
          <p:nvPr/>
        </p:nvPicPr>
        <p:blipFill>
          <a:blip r:embed="rId31">
            <a:alphaModFix/>
          </a:blip>
          <a:stretch>
            <a:fillRect/>
          </a:stretch>
        </p:blipFill>
        <p:spPr>
          <a:xfrm>
            <a:off x="8224450" y="3819125"/>
            <a:ext cx="580000" cy="580000"/>
          </a:xfrm>
          <a:prstGeom prst="rect">
            <a:avLst/>
          </a:prstGeom>
          <a:noFill/>
          <a:ln>
            <a:noFill/>
          </a:ln>
        </p:spPr>
      </p:pic>
      <p:pic>
        <p:nvPicPr>
          <p:cNvPr id="147" name="Google Shape;147;p17"/>
          <p:cNvPicPr preferRelativeResize="0"/>
          <p:nvPr/>
        </p:nvPicPr>
        <p:blipFill>
          <a:blip r:embed="rId32">
            <a:alphaModFix/>
          </a:blip>
          <a:stretch>
            <a:fillRect/>
          </a:stretch>
        </p:blipFill>
        <p:spPr>
          <a:xfrm>
            <a:off x="7562450" y="3819125"/>
            <a:ext cx="580000" cy="580000"/>
          </a:xfrm>
          <a:prstGeom prst="rect">
            <a:avLst/>
          </a:prstGeom>
          <a:noFill/>
          <a:ln>
            <a:noFill/>
          </a:ln>
        </p:spPr>
      </p:pic>
      <p:pic>
        <p:nvPicPr>
          <p:cNvPr id="148" name="Google Shape;148;p17"/>
          <p:cNvPicPr preferRelativeResize="0"/>
          <p:nvPr/>
        </p:nvPicPr>
        <p:blipFill>
          <a:blip r:embed="rId33">
            <a:alphaModFix/>
          </a:blip>
          <a:stretch>
            <a:fillRect/>
          </a:stretch>
        </p:blipFill>
        <p:spPr>
          <a:xfrm>
            <a:off x="6900450" y="3819125"/>
            <a:ext cx="580000" cy="580000"/>
          </a:xfrm>
          <a:prstGeom prst="rect">
            <a:avLst/>
          </a:prstGeom>
          <a:noFill/>
          <a:ln>
            <a:noFill/>
          </a:ln>
        </p:spPr>
      </p:pic>
      <p:pic>
        <p:nvPicPr>
          <p:cNvPr id="149" name="Google Shape;149;p17"/>
          <p:cNvPicPr preferRelativeResize="0"/>
          <p:nvPr/>
        </p:nvPicPr>
        <p:blipFill>
          <a:blip r:embed="rId34">
            <a:alphaModFix/>
          </a:blip>
          <a:stretch>
            <a:fillRect/>
          </a:stretch>
        </p:blipFill>
        <p:spPr>
          <a:xfrm>
            <a:off x="8202550" y="3115900"/>
            <a:ext cx="580000" cy="580000"/>
          </a:xfrm>
          <a:prstGeom prst="rect">
            <a:avLst/>
          </a:prstGeom>
          <a:noFill/>
          <a:ln>
            <a:noFill/>
          </a:ln>
        </p:spPr>
      </p:pic>
      <p:pic>
        <p:nvPicPr>
          <p:cNvPr id="150" name="Google Shape;150;p17"/>
          <p:cNvPicPr preferRelativeResize="0"/>
          <p:nvPr/>
        </p:nvPicPr>
        <p:blipFill>
          <a:blip r:embed="rId35">
            <a:alphaModFix/>
          </a:blip>
          <a:stretch>
            <a:fillRect/>
          </a:stretch>
        </p:blipFill>
        <p:spPr>
          <a:xfrm>
            <a:off x="7551500" y="3115900"/>
            <a:ext cx="580000" cy="580000"/>
          </a:xfrm>
          <a:prstGeom prst="rect">
            <a:avLst/>
          </a:prstGeom>
          <a:noFill/>
          <a:ln>
            <a:noFill/>
          </a:ln>
        </p:spPr>
      </p:pic>
      <p:pic>
        <p:nvPicPr>
          <p:cNvPr id="151" name="Google Shape;151;p17"/>
          <p:cNvPicPr preferRelativeResize="0"/>
          <p:nvPr/>
        </p:nvPicPr>
        <p:blipFill>
          <a:blip r:embed="rId36">
            <a:alphaModFix/>
          </a:blip>
          <a:stretch>
            <a:fillRect/>
          </a:stretch>
        </p:blipFill>
        <p:spPr>
          <a:xfrm>
            <a:off x="6900450" y="3115900"/>
            <a:ext cx="580000" cy="580000"/>
          </a:xfrm>
          <a:prstGeom prst="rect">
            <a:avLst/>
          </a:prstGeom>
          <a:noFill/>
          <a:ln>
            <a:noFill/>
          </a:ln>
        </p:spPr>
      </p:pic>
      <p:pic>
        <p:nvPicPr>
          <p:cNvPr id="152" name="Google Shape;152;p17"/>
          <p:cNvPicPr preferRelativeResize="0"/>
          <p:nvPr/>
        </p:nvPicPr>
        <p:blipFill>
          <a:blip r:embed="rId37">
            <a:alphaModFix/>
          </a:blip>
          <a:stretch>
            <a:fillRect/>
          </a:stretch>
        </p:blipFill>
        <p:spPr>
          <a:xfrm>
            <a:off x="8202550" y="2412675"/>
            <a:ext cx="580000" cy="580000"/>
          </a:xfrm>
          <a:prstGeom prst="rect">
            <a:avLst/>
          </a:prstGeom>
          <a:noFill/>
          <a:ln>
            <a:noFill/>
          </a:ln>
        </p:spPr>
      </p:pic>
      <p:pic>
        <p:nvPicPr>
          <p:cNvPr id="153" name="Google Shape;153;p17"/>
          <p:cNvPicPr preferRelativeResize="0"/>
          <p:nvPr/>
        </p:nvPicPr>
        <p:blipFill>
          <a:blip r:embed="rId38">
            <a:alphaModFix/>
          </a:blip>
          <a:stretch>
            <a:fillRect/>
          </a:stretch>
        </p:blipFill>
        <p:spPr>
          <a:xfrm>
            <a:off x="7551500" y="2412675"/>
            <a:ext cx="580000" cy="580000"/>
          </a:xfrm>
          <a:prstGeom prst="rect">
            <a:avLst/>
          </a:prstGeom>
          <a:noFill/>
          <a:ln>
            <a:noFill/>
          </a:ln>
        </p:spPr>
      </p:pic>
      <p:sp>
        <p:nvSpPr>
          <p:cNvPr id="154" name="Google Shape;154;p17"/>
          <p:cNvSpPr txBox="1"/>
          <p:nvPr/>
        </p:nvSpPr>
        <p:spPr>
          <a:xfrm>
            <a:off x="2209800" y="4314650"/>
            <a:ext cx="2063700" cy="57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endParaRPr>
          </a:p>
          <a:p>
            <a:pPr indent="0" lvl="0" marL="0" rtl="0" algn="ctr">
              <a:spcBef>
                <a:spcPts val="0"/>
              </a:spcBef>
              <a:spcAft>
                <a:spcPts val="0"/>
              </a:spcAft>
              <a:buNone/>
            </a:pPr>
            <a:r>
              <a:rPr lang="es" sz="1000">
                <a:solidFill>
                  <a:schemeClr val="dk1"/>
                </a:solidFill>
              </a:rPr>
              <a:t>Consistency: </a:t>
            </a:r>
            <a:r>
              <a:rPr b="1" lang="es" sz="1000">
                <a:solidFill>
                  <a:schemeClr val="dk1"/>
                </a:solidFill>
              </a:rPr>
              <a:t>Very Good</a:t>
            </a:r>
            <a:r>
              <a:rPr b="1" lang="es" sz="1000">
                <a:solidFill>
                  <a:schemeClr val="dk1"/>
                </a:solidFill>
              </a:rPr>
              <a:t> </a:t>
            </a:r>
            <a:br>
              <a:rPr b="1" lang="es" sz="1000">
                <a:solidFill>
                  <a:schemeClr val="dk1"/>
                </a:solidFill>
              </a:rPr>
            </a:br>
            <a:r>
              <a:rPr lang="es" sz="1000">
                <a:solidFill>
                  <a:schemeClr val="dk1"/>
                </a:solidFill>
              </a:rPr>
              <a:t>(glasses, realistic, detailed book)</a:t>
            </a:r>
            <a:endParaRPr b="1" sz="1000">
              <a:solidFill>
                <a:schemeClr val="dk1"/>
              </a:solidFill>
            </a:endParaRPr>
          </a:p>
        </p:txBody>
      </p:sp>
      <p:sp>
        <p:nvSpPr>
          <p:cNvPr id="155" name="Google Shape;155;p17"/>
          <p:cNvSpPr txBox="1"/>
          <p:nvPr/>
        </p:nvSpPr>
        <p:spPr>
          <a:xfrm>
            <a:off x="4497175" y="4455650"/>
            <a:ext cx="2063700" cy="57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endParaRPr>
          </a:p>
          <a:p>
            <a:pPr indent="0" lvl="0" marL="0" rtl="0" algn="ctr">
              <a:spcBef>
                <a:spcPts val="0"/>
              </a:spcBef>
              <a:spcAft>
                <a:spcPts val="0"/>
              </a:spcAft>
              <a:buNone/>
            </a:pPr>
            <a:r>
              <a:rPr lang="es" sz="1000">
                <a:solidFill>
                  <a:schemeClr val="dk1"/>
                </a:solidFill>
              </a:rPr>
              <a:t>Consistency: </a:t>
            </a:r>
            <a:r>
              <a:rPr b="1" lang="es" sz="1000">
                <a:solidFill>
                  <a:schemeClr val="dk1"/>
                </a:solidFill>
              </a:rPr>
              <a:t>Good</a:t>
            </a:r>
            <a:r>
              <a:rPr b="1" lang="es" sz="1000">
                <a:solidFill>
                  <a:schemeClr val="dk1"/>
                </a:solidFill>
              </a:rPr>
              <a:t> </a:t>
            </a:r>
            <a:br>
              <a:rPr b="1" lang="es" sz="1000">
                <a:solidFill>
                  <a:schemeClr val="dk1"/>
                </a:solidFill>
              </a:rPr>
            </a:br>
            <a:r>
              <a:rPr lang="es" sz="1000">
                <a:solidFill>
                  <a:schemeClr val="dk1"/>
                </a:solidFill>
              </a:rPr>
              <a:t>(glasses, no realistic,</a:t>
            </a:r>
            <a:br>
              <a:rPr lang="es" sz="1000">
                <a:solidFill>
                  <a:schemeClr val="dk1"/>
                </a:solidFill>
              </a:rPr>
            </a:br>
            <a:r>
              <a:rPr lang="es" sz="1000">
                <a:solidFill>
                  <a:schemeClr val="dk1"/>
                </a:solidFill>
              </a:rPr>
              <a:t>not variability on the bookshelf)</a:t>
            </a:r>
            <a:endParaRPr b="1" sz="1000">
              <a:solidFill>
                <a:schemeClr val="dk1"/>
              </a:solidFill>
            </a:endParaRPr>
          </a:p>
        </p:txBody>
      </p:sp>
      <p:sp>
        <p:nvSpPr>
          <p:cNvPr id="156" name="Google Shape;156;p17"/>
          <p:cNvSpPr txBox="1"/>
          <p:nvPr/>
        </p:nvSpPr>
        <p:spPr>
          <a:xfrm>
            <a:off x="6892150" y="4455650"/>
            <a:ext cx="2063700" cy="57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endParaRPr>
          </a:p>
          <a:p>
            <a:pPr indent="0" lvl="0" marL="0" rtl="0" algn="ctr">
              <a:spcBef>
                <a:spcPts val="0"/>
              </a:spcBef>
              <a:spcAft>
                <a:spcPts val="0"/>
              </a:spcAft>
              <a:buNone/>
            </a:pPr>
            <a:r>
              <a:rPr lang="es" sz="1000">
                <a:solidFill>
                  <a:schemeClr val="dk1"/>
                </a:solidFill>
              </a:rPr>
              <a:t>Consistency: </a:t>
            </a:r>
            <a:r>
              <a:rPr b="1" lang="es" sz="1000">
                <a:solidFill>
                  <a:schemeClr val="dk1"/>
                </a:solidFill>
              </a:rPr>
              <a:t>Good</a:t>
            </a:r>
            <a:r>
              <a:rPr b="1" lang="es" sz="1000">
                <a:solidFill>
                  <a:schemeClr val="dk1"/>
                </a:solidFill>
              </a:rPr>
              <a:t> </a:t>
            </a:r>
            <a:br>
              <a:rPr b="1" lang="es" sz="1000">
                <a:solidFill>
                  <a:schemeClr val="dk1"/>
                </a:solidFill>
              </a:rPr>
            </a:br>
            <a:r>
              <a:rPr lang="es" sz="1000">
                <a:solidFill>
                  <a:schemeClr val="dk1"/>
                </a:solidFill>
              </a:rPr>
              <a:t>(glasses, somewhat realistic, </a:t>
            </a:r>
            <a:br>
              <a:rPr lang="es" sz="1000">
                <a:solidFill>
                  <a:schemeClr val="dk1"/>
                </a:solidFill>
              </a:rPr>
            </a:br>
            <a:r>
              <a:rPr lang="es" sz="1000">
                <a:solidFill>
                  <a:schemeClr val="dk1"/>
                </a:solidFill>
              </a:rPr>
              <a:t>more variability on the bookshelf)</a:t>
            </a:r>
            <a:endParaRPr b="1" sz="1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
              <a:t>Task (a): Image quality Benchmark</a:t>
            </a:r>
            <a:endParaRPr/>
          </a:p>
        </p:txBody>
      </p:sp>
      <p:sp>
        <p:nvSpPr>
          <p:cNvPr id="162" name="Google Shape;162;p18"/>
          <p:cNvSpPr txBox="1"/>
          <p:nvPr/>
        </p:nvSpPr>
        <p:spPr>
          <a:xfrm>
            <a:off x="0" y="2571750"/>
            <a:ext cx="22521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2.1</a:t>
            </a:r>
            <a:endParaRPr sz="1500" u="sng">
              <a:solidFill>
                <a:schemeClr val="dk1"/>
              </a:solidFill>
            </a:endParaRPr>
          </a:p>
        </p:txBody>
      </p:sp>
      <p:sp>
        <p:nvSpPr>
          <p:cNvPr id="163" name="Google Shape;163;p18"/>
          <p:cNvSpPr txBox="1"/>
          <p:nvPr/>
        </p:nvSpPr>
        <p:spPr>
          <a:xfrm>
            <a:off x="2243272" y="2563713"/>
            <a:ext cx="22521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XL</a:t>
            </a:r>
            <a:endParaRPr sz="1500" u="sng">
              <a:solidFill>
                <a:schemeClr val="dk1"/>
              </a:solidFill>
            </a:endParaRPr>
          </a:p>
        </p:txBody>
      </p:sp>
      <p:sp>
        <p:nvSpPr>
          <p:cNvPr id="164" name="Google Shape;164;p18"/>
          <p:cNvSpPr txBox="1"/>
          <p:nvPr/>
        </p:nvSpPr>
        <p:spPr>
          <a:xfrm>
            <a:off x="4213075" y="2571738"/>
            <a:ext cx="26796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2.1 Turbo</a:t>
            </a:r>
            <a:endParaRPr sz="1500" u="sng">
              <a:solidFill>
                <a:schemeClr val="dk1"/>
              </a:solidFill>
            </a:endParaRPr>
          </a:p>
        </p:txBody>
      </p:sp>
      <p:sp>
        <p:nvSpPr>
          <p:cNvPr id="165" name="Google Shape;165;p18"/>
          <p:cNvSpPr txBox="1"/>
          <p:nvPr/>
        </p:nvSpPr>
        <p:spPr>
          <a:xfrm>
            <a:off x="6652675" y="2571750"/>
            <a:ext cx="24912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XL Turbo</a:t>
            </a:r>
            <a:endParaRPr sz="1500" u="sng">
              <a:solidFill>
                <a:schemeClr val="dk1"/>
              </a:solidFill>
            </a:endParaRPr>
          </a:p>
        </p:txBody>
      </p:sp>
      <p:sp>
        <p:nvSpPr>
          <p:cNvPr id="166" name="Google Shape;166;p18"/>
          <p:cNvSpPr/>
          <p:nvPr/>
        </p:nvSpPr>
        <p:spPr>
          <a:xfrm>
            <a:off x="301950" y="725525"/>
            <a:ext cx="2001900" cy="1741200"/>
          </a:xfrm>
          <a:prstGeom prst="roundRect">
            <a:avLst>
              <a:gd fmla="val 4918" name="adj"/>
            </a:avLst>
          </a:prstGeom>
          <a:solidFill>
            <a:srgbClr val="F3F3F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Generally glasses have not been added, </a:t>
            </a:r>
            <a:r>
              <a:rPr lang="es" sz="1000"/>
              <a:t>and if added they can be found anywhere but in the panda’s face.</a:t>
            </a:r>
            <a:r>
              <a:rPr lang="es" sz="1000"/>
              <a:t> However, there is more variety in the added information: different colored and shaped books, and the panda is seated in different forms</a:t>
            </a:r>
            <a:endParaRPr sz="1000"/>
          </a:p>
        </p:txBody>
      </p:sp>
      <p:sp>
        <p:nvSpPr>
          <p:cNvPr id="167" name="Google Shape;167;p18"/>
          <p:cNvSpPr/>
          <p:nvPr/>
        </p:nvSpPr>
        <p:spPr>
          <a:xfrm>
            <a:off x="2484625" y="710613"/>
            <a:ext cx="1769400" cy="1774800"/>
          </a:xfrm>
          <a:prstGeom prst="roundRect">
            <a:avLst>
              <a:gd fmla="val 4918" name="adj"/>
            </a:avLst>
          </a:prstGeom>
          <a:solidFill>
            <a:srgbClr val="F3F3F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Very detailed and varied results</a:t>
            </a:r>
            <a:r>
              <a:rPr lang="es" sz="1000"/>
              <a:t>. All the results look more realistic, the panda is dressing different types of clothes and the style is slightly but </a:t>
            </a:r>
            <a:r>
              <a:rPr lang="es" sz="1000"/>
              <a:t>perceptively different in each sample. Moreover, apart from shelves, windows have been added in some cases</a:t>
            </a:r>
            <a:endParaRPr sz="1000"/>
          </a:p>
        </p:txBody>
      </p:sp>
      <p:sp>
        <p:nvSpPr>
          <p:cNvPr id="168" name="Google Shape;168;p18"/>
          <p:cNvSpPr/>
          <p:nvPr/>
        </p:nvSpPr>
        <p:spPr>
          <a:xfrm>
            <a:off x="4668175" y="718638"/>
            <a:ext cx="1769400" cy="1774800"/>
          </a:xfrm>
          <a:prstGeom prst="roundRect">
            <a:avLst>
              <a:gd fmla="val 4918" name="adj"/>
            </a:avLst>
          </a:prstGeom>
          <a:solidFill>
            <a:srgbClr val="F3F3F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t>Curiously enough the turbo 2.1 version </a:t>
            </a:r>
            <a:r>
              <a:rPr b="1" lang="es" sz="1100"/>
              <a:t>draws the glasses</a:t>
            </a:r>
            <a:r>
              <a:rPr lang="es" sz="1100"/>
              <a:t> but at the trade-off of having less variability in the books on the background and the sitting form of the panda.</a:t>
            </a:r>
            <a:endParaRPr sz="1100"/>
          </a:p>
        </p:txBody>
      </p:sp>
      <p:sp>
        <p:nvSpPr>
          <p:cNvPr id="169" name="Google Shape;169;p18"/>
          <p:cNvSpPr/>
          <p:nvPr/>
        </p:nvSpPr>
        <p:spPr>
          <a:xfrm>
            <a:off x="6977700" y="718650"/>
            <a:ext cx="1769400" cy="1774800"/>
          </a:xfrm>
          <a:prstGeom prst="roundRect">
            <a:avLst>
              <a:gd fmla="val 4918" name="adj"/>
            </a:avLst>
          </a:prstGeom>
          <a:solidFill>
            <a:srgbClr val="F3F3F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t>In the turbo XL version the </a:t>
            </a:r>
            <a:r>
              <a:rPr lang="es" sz="1100"/>
              <a:t>resolution</a:t>
            </a:r>
            <a:r>
              <a:rPr lang="es" sz="1100"/>
              <a:t> fails so much, all the images look `blurry` but stays consistent with the prompt and adds the glasses and variability in the bookshelves.</a:t>
            </a:r>
            <a:endParaRPr sz="1100"/>
          </a:p>
        </p:txBody>
      </p:sp>
      <p:pic>
        <p:nvPicPr>
          <p:cNvPr id="170" name="Google Shape;170;p18"/>
          <p:cNvPicPr preferRelativeResize="0"/>
          <p:nvPr/>
        </p:nvPicPr>
        <p:blipFill>
          <a:blip r:embed="rId3">
            <a:alphaModFix/>
          </a:blip>
          <a:stretch>
            <a:fillRect/>
          </a:stretch>
        </p:blipFill>
        <p:spPr>
          <a:xfrm>
            <a:off x="2472512" y="3048162"/>
            <a:ext cx="1769400" cy="1769400"/>
          </a:xfrm>
          <a:prstGeom prst="rect">
            <a:avLst/>
          </a:prstGeom>
          <a:noFill/>
          <a:ln>
            <a:noFill/>
          </a:ln>
        </p:spPr>
      </p:pic>
      <p:pic>
        <p:nvPicPr>
          <p:cNvPr id="171" name="Google Shape;171;p18"/>
          <p:cNvPicPr preferRelativeResize="0"/>
          <p:nvPr/>
        </p:nvPicPr>
        <p:blipFill>
          <a:blip r:embed="rId4">
            <a:alphaModFix/>
          </a:blip>
          <a:stretch>
            <a:fillRect/>
          </a:stretch>
        </p:blipFill>
        <p:spPr>
          <a:xfrm>
            <a:off x="4725113" y="3030763"/>
            <a:ext cx="1769400" cy="1769400"/>
          </a:xfrm>
          <a:prstGeom prst="rect">
            <a:avLst/>
          </a:prstGeom>
          <a:noFill/>
          <a:ln>
            <a:noFill/>
          </a:ln>
        </p:spPr>
      </p:pic>
      <p:pic>
        <p:nvPicPr>
          <p:cNvPr id="172" name="Google Shape;172;p18"/>
          <p:cNvPicPr preferRelativeResize="0"/>
          <p:nvPr/>
        </p:nvPicPr>
        <p:blipFill>
          <a:blip r:embed="rId5">
            <a:alphaModFix/>
          </a:blip>
          <a:stretch>
            <a:fillRect/>
          </a:stretch>
        </p:blipFill>
        <p:spPr>
          <a:xfrm>
            <a:off x="6977725" y="3030775"/>
            <a:ext cx="1769400" cy="1769400"/>
          </a:xfrm>
          <a:prstGeom prst="rect">
            <a:avLst/>
          </a:prstGeom>
          <a:noFill/>
          <a:ln>
            <a:noFill/>
          </a:ln>
        </p:spPr>
      </p:pic>
      <p:pic>
        <p:nvPicPr>
          <p:cNvPr id="173" name="Google Shape;173;p18"/>
          <p:cNvPicPr preferRelativeResize="0"/>
          <p:nvPr/>
        </p:nvPicPr>
        <p:blipFill>
          <a:blip r:embed="rId6">
            <a:alphaModFix/>
          </a:blip>
          <a:stretch>
            <a:fillRect/>
          </a:stretch>
        </p:blipFill>
        <p:spPr>
          <a:xfrm>
            <a:off x="301958" y="3048150"/>
            <a:ext cx="1817820" cy="1769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
              <a:t>Task (a): Negative Prompt to avoid cartoon style</a:t>
            </a:r>
            <a:endParaRPr/>
          </a:p>
        </p:txBody>
      </p:sp>
      <p:sp>
        <p:nvSpPr>
          <p:cNvPr id="179" name="Google Shape;179;p19"/>
          <p:cNvSpPr txBox="1"/>
          <p:nvPr/>
        </p:nvSpPr>
        <p:spPr>
          <a:xfrm>
            <a:off x="330225" y="628525"/>
            <a:ext cx="8483700" cy="3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So far, we have seen that the generated images are of cartoon-ish style, even though we </a:t>
            </a:r>
            <a:r>
              <a:rPr lang="es">
                <a:solidFill>
                  <a:schemeClr val="dk1"/>
                </a:solidFill>
              </a:rPr>
              <a:t>explicitly</a:t>
            </a:r>
            <a:r>
              <a:rPr lang="es">
                <a:solidFill>
                  <a:schemeClr val="dk1"/>
                </a:solidFill>
              </a:rPr>
              <a:t> added the `realisitc` requirement, we will try to add this requirement via a negative prompt:</a:t>
            </a:r>
            <a:endParaRPr>
              <a:solidFill>
                <a:schemeClr val="dk1"/>
              </a:solidFill>
            </a:endParaRPr>
          </a:p>
        </p:txBody>
      </p:sp>
      <p:sp>
        <p:nvSpPr>
          <p:cNvPr id="180" name="Google Shape;180;p19"/>
          <p:cNvSpPr txBox="1"/>
          <p:nvPr/>
        </p:nvSpPr>
        <p:spPr>
          <a:xfrm>
            <a:off x="576375" y="1283325"/>
            <a:ext cx="4392600" cy="564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dk1"/>
                </a:solidFill>
              </a:rPr>
              <a:t>Prompt</a:t>
            </a:r>
            <a:r>
              <a:rPr lang="es">
                <a:solidFill>
                  <a:schemeClr val="dk1"/>
                </a:solidFill>
              </a:rPr>
              <a:t>: “A realistic panda with glasses studying at a desk, surrounded by bookshelves in a library.”</a:t>
            </a:r>
            <a:endParaRPr>
              <a:solidFill>
                <a:srgbClr val="674EA7"/>
              </a:solidFill>
            </a:endParaRPr>
          </a:p>
        </p:txBody>
      </p:sp>
      <p:sp>
        <p:nvSpPr>
          <p:cNvPr id="181" name="Google Shape;181;p19"/>
          <p:cNvSpPr txBox="1"/>
          <p:nvPr/>
        </p:nvSpPr>
        <p:spPr>
          <a:xfrm>
            <a:off x="0" y="1971150"/>
            <a:ext cx="22521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2.1</a:t>
            </a:r>
            <a:endParaRPr sz="1500" u="sng">
              <a:solidFill>
                <a:schemeClr val="dk1"/>
              </a:solidFill>
            </a:endParaRPr>
          </a:p>
        </p:txBody>
      </p:sp>
      <p:sp>
        <p:nvSpPr>
          <p:cNvPr id="182" name="Google Shape;182;p19"/>
          <p:cNvSpPr txBox="1"/>
          <p:nvPr/>
        </p:nvSpPr>
        <p:spPr>
          <a:xfrm>
            <a:off x="2145700" y="1971150"/>
            <a:ext cx="21018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XL</a:t>
            </a:r>
            <a:endParaRPr sz="1500" u="sng">
              <a:solidFill>
                <a:schemeClr val="dk1"/>
              </a:solidFill>
            </a:endParaRPr>
          </a:p>
        </p:txBody>
      </p:sp>
      <p:sp>
        <p:nvSpPr>
          <p:cNvPr id="183" name="Google Shape;183;p19"/>
          <p:cNvSpPr txBox="1"/>
          <p:nvPr/>
        </p:nvSpPr>
        <p:spPr>
          <a:xfrm>
            <a:off x="4045000" y="1971150"/>
            <a:ext cx="26796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2.1 Turbo</a:t>
            </a:r>
            <a:endParaRPr sz="1500" u="sng">
              <a:solidFill>
                <a:schemeClr val="dk1"/>
              </a:solidFill>
            </a:endParaRPr>
          </a:p>
        </p:txBody>
      </p:sp>
      <p:sp>
        <p:nvSpPr>
          <p:cNvPr id="184" name="Google Shape;184;p19"/>
          <p:cNvSpPr txBox="1"/>
          <p:nvPr/>
        </p:nvSpPr>
        <p:spPr>
          <a:xfrm>
            <a:off x="6416525" y="1971150"/>
            <a:ext cx="25632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XL Turbo</a:t>
            </a:r>
            <a:endParaRPr sz="1500" u="sng">
              <a:solidFill>
                <a:schemeClr val="dk1"/>
              </a:solidFill>
            </a:endParaRPr>
          </a:p>
        </p:txBody>
      </p:sp>
      <p:sp>
        <p:nvSpPr>
          <p:cNvPr id="185" name="Google Shape;185;p19"/>
          <p:cNvSpPr txBox="1"/>
          <p:nvPr/>
        </p:nvSpPr>
        <p:spPr>
          <a:xfrm>
            <a:off x="5174150" y="1365375"/>
            <a:ext cx="3490800" cy="400500"/>
          </a:xfrm>
          <a:prstGeom prst="rect">
            <a:avLst/>
          </a:prstGeom>
          <a:solidFill>
            <a:srgbClr val="F4CCCC">
              <a:alpha val="4177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dk1"/>
                </a:solidFill>
              </a:rPr>
              <a:t>Negative Prompt</a:t>
            </a:r>
            <a:r>
              <a:rPr lang="es">
                <a:solidFill>
                  <a:schemeClr val="dk1"/>
                </a:solidFill>
              </a:rPr>
              <a:t>: “cartoon”</a:t>
            </a:r>
            <a:endParaRPr>
              <a:solidFill>
                <a:srgbClr val="674EA7"/>
              </a:solidFill>
            </a:endParaRPr>
          </a:p>
        </p:txBody>
      </p:sp>
      <p:pic>
        <p:nvPicPr>
          <p:cNvPr id="186" name="Google Shape;186;p19"/>
          <p:cNvPicPr preferRelativeResize="0"/>
          <p:nvPr/>
        </p:nvPicPr>
        <p:blipFill>
          <a:blip r:embed="rId3">
            <a:alphaModFix/>
          </a:blip>
          <a:stretch>
            <a:fillRect/>
          </a:stretch>
        </p:blipFill>
        <p:spPr>
          <a:xfrm>
            <a:off x="189925" y="2412675"/>
            <a:ext cx="867525" cy="867525"/>
          </a:xfrm>
          <a:prstGeom prst="rect">
            <a:avLst/>
          </a:prstGeom>
          <a:noFill/>
          <a:ln>
            <a:noFill/>
          </a:ln>
        </p:spPr>
      </p:pic>
      <p:pic>
        <p:nvPicPr>
          <p:cNvPr id="187" name="Google Shape;187;p19"/>
          <p:cNvPicPr preferRelativeResize="0"/>
          <p:nvPr/>
        </p:nvPicPr>
        <p:blipFill>
          <a:blip r:embed="rId4">
            <a:alphaModFix/>
          </a:blip>
          <a:stretch>
            <a:fillRect/>
          </a:stretch>
        </p:blipFill>
        <p:spPr>
          <a:xfrm>
            <a:off x="1127825" y="3346900"/>
            <a:ext cx="867525" cy="867525"/>
          </a:xfrm>
          <a:prstGeom prst="rect">
            <a:avLst/>
          </a:prstGeom>
          <a:noFill/>
          <a:ln>
            <a:noFill/>
          </a:ln>
        </p:spPr>
      </p:pic>
      <p:pic>
        <p:nvPicPr>
          <p:cNvPr id="188" name="Google Shape;188;p19"/>
          <p:cNvPicPr preferRelativeResize="0"/>
          <p:nvPr/>
        </p:nvPicPr>
        <p:blipFill>
          <a:blip r:embed="rId5">
            <a:alphaModFix/>
          </a:blip>
          <a:stretch>
            <a:fillRect/>
          </a:stretch>
        </p:blipFill>
        <p:spPr>
          <a:xfrm>
            <a:off x="189925" y="3346900"/>
            <a:ext cx="867525" cy="867525"/>
          </a:xfrm>
          <a:prstGeom prst="rect">
            <a:avLst/>
          </a:prstGeom>
          <a:noFill/>
          <a:ln>
            <a:noFill/>
          </a:ln>
        </p:spPr>
      </p:pic>
      <p:pic>
        <p:nvPicPr>
          <p:cNvPr id="189" name="Google Shape;189;p19"/>
          <p:cNvPicPr preferRelativeResize="0"/>
          <p:nvPr/>
        </p:nvPicPr>
        <p:blipFill>
          <a:blip r:embed="rId6">
            <a:alphaModFix/>
          </a:blip>
          <a:stretch>
            <a:fillRect/>
          </a:stretch>
        </p:blipFill>
        <p:spPr>
          <a:xfrm>
            <a:off x="1127825" y="2412675"/>
            <a:ext cx="867525" cy="867525"/>
          </a:xfrm>
          <a:prstGeom prst="rect">
            <a:avLst/>
          </a:prstGeom>
          <a:noFill/>
          <a:ln>
            <a:noFill/>
          </a:ln>
        </p:spPr>
      </p:pic>
      <p:sp>
        <p:nvSpPr>
          <p:cNvPr id="190" name="Google Shape;190;p19"/>
          <p:cNvSpPr txBox="1"/>
          <p:nvPr/>
        </p:nvSpPr>
        <p:spPr>
          <a:xfrm>
            <a:off x="206250" y="4281125"/>
            <a:ext cx="88488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The negative prompt of “cartoon” does indeed remove the cartoonish look but that </a:t>
            </a:r>
            <a:r>
              <a:rPr b="1" lang="es">
                <a:solidFill>
                  <a:schemeClr val="dk1"/>
                </a:solidFill>
              </a:rPr>
              <a:t>does not imply</a:t>
            </a:r>
            <a:r>
              <a:rPr lang="es">
                <a:solidFill>
                  <a:schemeClr val="dk1"/>
                </a:solidFill>
              </a:rPr>
              <a:t> that it will make it more realistic, hence this is not the approach. </a:t>
            </a:r>
            <a:r>
              <a:rPr b="1" lang="es">
                <a:solidFill>
                  <a:schemeClr val="dk1"/>
                </a:solidFill>
              </a:rPr>
              <a:t>It changes to other styles that aren’t either realistic</a:t>
            </a:r>
            <a:r>
              <a:rPr lang="es">
                <a:solidFill>
                  <a:schemeClr val="dk1"/>
                </a:solidFill>
              </a:rPr>
              <a:t>.</a:t>
            </a:r>
            <a:endParaRPr>
              <a:solidFill>
                <a:schemeClr val="dk1"/>
              </a:solidFill>
            </a:endParaRPr>
          </a:p>
        </p:txBody>
      </p:sp>
      <p:pic>
        <p:nvPicPr>
          <p:cNvPr id="191" name="Google Shape;191;p19"/>
          <p:cNvPicPr preferRelativeResize="0"/>
          <p:nvPr/>
        </p:nvPicPr>
        <p:blipFill>
          <a:blip r:embed="rId7">
            <a:alphaModFix/>
          </a:blip>
          <a:stretch>
            <a:fillRect/>
          </a:stretch>
        </p:blipFill>
        <p:spPr>
          <a:xfrm>
            <a:off x="2344313" y="2384425"/>
            <a:ext cx="867525" cy="867525"/>
          </a:xfrm>
          <a:prstGeom prst="rect">
            <a:avLst/>
          </a:prstGeom>
          <a:noFill/>
          <a:ln>
            <a:noFill/>
          </a:ln>
        </p:spPr>
      </p:pic>
      <p:pic>
        <p:nvPicPr>
          <p:cNvPr id="192" name="Google Shape;192;p19"/>
          <p:cNvPicPr preferRelativeResize="0"/>
          <p:nvPr/>
        </p:nvPicPr>
        <p:blipFill>
          <a:blip r:embed="rId8">
            <a:alphaModFix/>
          </a:blip>
          <a:stretch>
            <a:fillRect/>
          </a:stretch>
        </p:blipFill>
        <p:spPr>
          <a:xfrm>
            <a:off x="3288838" y="3318650"/>
            <a:ext cx="867525" cy="867525"/>
          </a:xfrm>
          <a:prstGeom prst="rect">
            <a:avLst/>
          </a:prstGeom>
          <a:noFill/>
          <a:ln>
            <a:noFill/>
          </a:ln>
        </p:spPr>
      </p:pic>
      <p:pic>
        <p:nvPicPr>
          <p:cNvPr id="193" name="Google Shape;193;p19"/>
          <p:cNvPicPr preferRelativeResize="0"/>
          <p:nvPr/>
        </p:nvPicPr>
        <p:blipFill>
          <a:blip r:embed="rId9">
            <a:alphaModFix/>
          </a:blip>
          <a:stretch>
            <a:fillRect/>
          </a:stretch>
        </p:blipFill>
        <p:spPr>
          <a:xfrm>
            <a:off x="2344313" y="3318650"/>
            <a:ext cx="867525" cy="867525"/>
          </a:xfrm>
          <a:prstGeom prst="rect">
            <a:avLst/>
          </a:prstGeom>
          <a:noFill/>
          <a:ln>
            <a:noFill/>
          </a:ln>
        </p:spPr>
      </p:pic>
      <p:pic>
        <p:nvPicPr>
          <p:cNvPr id="194" name="Google Shape;194;p19"/>
          <p:cNvPicPr preferRelativeResize="0"/>
          <p:nvPr/>
        </p:nvPicPr>
        <p:blipFill>
          <a:blip r:embed="rId10">
            <a:alphaModFix/>
          </a:blip>
          <a:stretch>
            <a:fillRect/>
          </a:stretch>
        </p:blipFill>
        <p:spPr>
          <a:xfrm>
            <a:off x="3288838" y="2384425"/>
            <a:ext cx="867525" cy="867525"/>
          </a:xfrm>
          <a:prstGeom prst="rect">
            <a:avLst/>
          </a:prstGeom>
          <a:noFill/>
          <a:ln>
            <a:noFill/>
          </a:ln>
        </p:spPr>
      </p:pic>
      <p:pic>
        <p:nvPicPr>
          <p:cNvPr id="195" name="Google Shape;195;p19"/>
          <p:cNvPicPr preferRelativeResize="0"/>
          <p:nvPr/>
        </p:nvPicPr>
        <p:blipFill>
          <a:blip r:embed="rId11">
            <a:alphaModFix/>
          </a:blip>
          <a:stretch>
            <a:fillRect/>
          </a:stretch>
        </p:blipFill>
        <p:spPr>
          <a:xfrm>
            <a:off x="4528513" y="2381875"/>
            <a:ext cx="844349" cy="844349"/>
          </a:xfrm>
          <a:prstGeom prst="rect">
            <a:avLst/>
          </a:prstGeom>
          <a:noFill/>
          <a:ln>
            <a:noFill/>
          </a:ln>
        </p:spPr>
      </p:pic>
      <p:pic>
        <p:nvPicPr>
          <p:cNvPr id="196" name="Google Shape;196;p19"/>
          <p:cNvPicPr preferRelativeResize="0"/>
          <p:nvPr/>
        </p:nvPicPr>
        <p:blipFill>
          <a:blip r:embed="rId12">
            <a:alphaModFix/>
          </a:blip>
          <a:stretch>
            <a:fillRect/>
          </a:stretch>
        </p:blipFill>
        <p:spPr>
          <a:xfrm>
            <a:off x="5470363" y="3321175"/>
            <a:ext cx="867525" cy="867525"/>
          </a:xfrm>
          <a:prstGeom prst="rect">
            <a:avLst/>
          </a:prstGeom>
          <a:noFill/>
          <a:ln>
            <a:noFill/>
          </a:ln>
        </p:spPr>
      </p:pic>
      <p:pic>
        <p:nvPicPr>
          <p:cNvPr id="197" name="Google Shape;197;p19"/>
          <p:cNvPicPr preferRelativeResize="0"/>
          <p:nvPr/>
        </p:nvPicPr>
        <p:blipFill>
          <a:blip r:embed="rId13">
            <a:alphaModFix/>
          </a:blip>
          <a:stretch>
            <a:fillRect/>
          </a:stretch>
        </p:blipFill>
        <p:spPr>
          <a:xfrm>
            <a:off x="4505338" y="3307038"/>
            <a:ext cx="867525" cy="867525"/>
          </a:xfrm>
          <a:prstGeom prst="rect">
            <a:avLst/>
          </a:prstGeom>
          <a:noFill/>
          <a:ln>
            <a:noFill/>
          </a:ln>
        </p:spPr>
      </p:pic>
      <p:pic>
        <p:nvPicPr>
          <p:cNvPr id="198" name="Google Shape;198;p19"/>
          <p:cNvPicPr preferRelativeResize="0"/>
          <p:nvPr/>
        </p:nvPicPr>
        <p:blipFill>
          <a:blip r:embed="rId14">
            <a:alphaModFix/>
          </a:blip>
          <a:stretch>
            <a:fillRect/>
          </a:stretch>
        </p:blipFill>
        <p:spPr>
          <a:xfrm>
            <a:off x="5470363" y="2386950"/>
            <a:ext cx="867525" cy="867525"/>
          </a:xfrm>
          <a:prstGeom prst="rect">
            <a:avLst/>
          </a:prstGeom>
          <a:noFill/>
          <a:ln>
            <a:noFill/>
          </a:ln>
        </p:spPr>
      </p:pic>
      <p:pic>
        <p:nvPicPr>
          <p:cNvPr id="199" name="Google Shape;199;p19"/>
          <p:cNvPicPr preferRelativeResize="0"/>
          <p:nvPr/>
        </p:nvPicPr>
        <p:blipFill>
          <a:blip r:embed="rId15">
            <a:alphaModFix/>
          </a:blip>
          <a:stretch>
            <a:fillRect/>
          </a:stretch>
        </p:blipFill>
        <p:spPr>
          <a:xfrm>
            <a:off x="6724600" y="2412675"/>
            <a:ext cx="867525" cy="867525"/>
          </a:xfrm>
          <a:prstGeom prst="rect">
            <a:avLst/>
          </a:prstGeom>
          <a:noFill/>
          <a:ln>
            <a:noFill/>
          </a:ln>
        </p:spPr>
      </p:pic>
      <p:pic>
        <p:nvPicPr>
          <p:cNvPr id="200" name="Google Shape;200;p19"/>
          <p:cNvPicPr preferRelativeResize="0"/>
          <p:nvPr/>
        </p:nvPicPr>
        <p:blipFill>
          <a:blip r:embed="rId16">
            <a:alphaModFix/>
          </a:blip>
          <a:stretch>
            <a:fillRect/>
          </a:stretch>
        </p:blipFill>
        <p:spPr>
          <a:xfrm>
            <a:off x="7731825" y="3346900"/>
            <a:ext cx="867525" cy="867525"/>
          </a:xfrm>
          <a:prstGeom prst="rect">
            <a:avLst/>
          </a:prstGeom>
          <a:noFill/>
          <a:ln>
            <a:noFill/>
          </a:ln>
        </p:spPr>
      </p:pic>
      <p:pic>
        <p:nvPicPr>
          <p:cNvPr id="201" name="Google Shape;201;p19"/>
          <p:cNvPicPr preferRelativeResize="0"/>
          <p:nvPr/>
        </p:nvPicPr>
        <p:blipFill>
          <a:blip r:embed="rId17">
            <a:alphaModFix/>
          </a:blip>
          <a:stretch>
            <a:fillRect/>
          </a:stretch>
        </p:blipFill>
        <p:spPr>
          <a:xfrm>
            <a:off x="6724600" y="3346900"/>
            <a:ext cx="867525" cy="867525"/>
          </a:xfrm>
          <a:prstGeom prst="rect">
            <a:avLst/>
          </a:prstGeom>
          <a:noFill/>
          <a:ln>
            <a:noFill/>
          </a:ln>
        </p:spPr>
      </p:pic>
      <p:pic>
        <p:nvPicPr>
          <p:cNvPr id="202" name="Google Shape;202;p19"/>
          <p:cNvPicPr preferRelativeResize="0"/>
          <p:nvPr/>
        </p:nvPicPr>
        <p:blipFill>
          <a:blip r:embed="rId18">
            <a:alphaModFix/>
          </a:blip>
          <a:stretch>
            <a:fillRect/>
          </a:stretch>
        </p:blipFill>
        <p:spPr>
          <a:xfrm>
            <a:off x="7731825" y="2412675"/>
            <a:ext cx="867525" cy="867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
              <a:t>Task (a): Other negative prompts</a:t>
            </a:r>
            <a:endParaRPr/>
          </a:p>
        </p:txBody>
      </p:sp>
      <p:sp>
        <p:nvSpPr>
          <p:cNvPr id="208" name="Google Shape;208;p20"/>
          <p:cNvSpPr txBox="1"/>
          <p:nvPr/>
        </p:nvSpPr>
        <p:spPr>
          <a:xfrm>
            <a:off x="330225" y="628525"/>
            <a:ext cx="8483700" cy="3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We tried other less subtle negative prompts to check that the system does indeed works and in the latent space we get further away from the negative embeddings. We tried with positive emotions:</a:t>
            </a:r>
            <a:endParaRPr>
              <a:solidFill>
                <a:schemeClr val="dk1"/>
              </a:solidFill>
            </a:endParaRPr>
          </a:p>
        </p:txBody>
      </p:sp>
      <p:sp>
        <p:nvSpPr>
          <p:cNvPr id="209" name="Google Shape;209;p20"/>
          <p:cNvSpPr txBox="1"/>
          <p:nvPr/>
        </p:nvSpPr>
        <p:spPr>
          <a:xfrm>
            <a:off x="420925" y="1283325"/>
            <a:ext cx="4753200" cy="564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dk1"/>
                </a:solidFill>
              </a:rPr>
              <a:t>Prompt</a:t>
            </a:r>
            <a:r>
              <a:rPr lang="es">
                <a:solidFill>
                  <a:schemeClr val="dk1"/>
                </a:solidFill>
              </a:rPr>
              <a:t>: “A realistic panda with glasses studying at a desk, surrounded by bookshelves in a library.”</a:t>
            </a:r>
            <a:endParaRPr>
              <a:solidFill>
                <a:srgbClr val="674EA7"/>
              </a:solidFill>
            </a:endParaRPr>
          </a:p>
        </p:txBody>
      </p:sp>
      <p:sp>
        <p:nvSpPr>
          <p:cNvPr id="210" name="Google Shape;210;p20"/>
          <p:cNvSpPr txBox="1"/>
          <p:nvPr/>
        </p:nvSpPr>
        <p:spPr>
          <a:xfrm>
            <a:off x="0" y="1971150"/>
            <a:ext cx="22521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2.1</a:t>
            </a:r>
            <a:endParaRPr sz="1500" u="sng">
              <a:solidFill>
                <a:schemeClr val="dk1"/>
              </a:solidFill>
            </a:endParaRPr>
          </a:p>
        </p:txBody>
      </p:sp>
      <p:sp>
        <p:nvSpPr>
          <p:cNvPr id="211" name="Google Shape;211;p20"/>
          <p:cNvSpPr txBox="1"/>
          <p:nvPr/>
        </p:nvSpPr>
        <p:spPr>
          <a:xfrm>
            <a:off x="2147747" y="1971150"/>
            <a:ext cx="22521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XL</a:t>
            </a:r>
            <a:endParaRPr sz="1500" u="sng">
              <a:solidFill>
                <a:schemeClr val="dk1"/>
              </a:solidFill>
            </a:endParaRPr>
          </a:p>
        </p:txBody>
      </p:sp>
      <p:sp>
        <p:nvSpPr>
          <p:cNvPr id="212" name="Google Shape;212;p20"/>
          <p:cNvSpPr txBox="1"/>
          <p:nvPr/>
        </p:nvSpPr>
        <p:spPr>
          <a:xfrm>
            <a:off x="4197400" y="1971150"/>
            <a:ext cx="26796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2.1 Turbo</a:t>
            </a:r>
            <a:endParaRPr sz="1500" u="sng">
              <a:solidFill>
                <a:schemeClr val="dk1"/>
              </a:solidFill>
            </a:endParaRPr>
          </a:p>
        </p:txBody>
      </p:sp>
      <p:sp>
        <p:nvSpPr>
          <p:cNvPr id="213" name="Google Shape;213;p20"/>
          <p:cNvSpPr txBox="1"/>
          <p:nvPr/>
        </p:nvSpPr>
        <p:spPr>
          <a:xfrm>
            <a:off x="6580800" y="1971150"/>
            <a:ext cx="25632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u="sng">
                <a:solidFill>
                  <a:schemeClr val="dk1"/>
                </a:solidFill>
              </a:rPr>
              <a:t>Stable Diffusion XL Turbo</a:t>
            </a:r>
            <a:endParaRPr sz="1500" u="sng">
              <a:solidFill>
                <a:schemeClr val="dk1"/>
              </a:solidFill>
            </a:endParaRPr>
          </a:p>
        </p:txBody>
      </p:sp>
      <p:sp>
        <p:nvSpPr>
          <p:cNvPr id="214" name="Google Shape;214;p20"/>
          <p:cNvSpPr txBox="1"/>
          <p:nvPr/>
        </p:nvSpPr>
        <p:spPr>
          <a:xfrm>
            <a:off x="5297500" y="1286175"/>
            <a:ext cx="3516300" cy="564600"/>
          </a:xfrm>
          <a:prstGeom prst="rect">
            <a:avLst/>
          </a:prstGeom>
          <a:solidFill>
            <a:srgbClr val="F4CCCC">
              <a:alpha val="4177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chemeClr val="dk1"/>
                </a:solidFill>
              </a:rPr>
              <a:t>Negative Prompts</a:t>
            </a:r>
            <a:r>
              <a:rPr lang="es">
                <a:solidFill>
                  <a:schemeClr val="dk1"/>
                </a:solidFill>
              </a:rPr>
              <a:t>:</a:t>
            </a:r>
            <a:endParaRPr>
              <a:solidFill>
                <a:schemeClr val="dk1"/>
              </a:solidFill>
            </a:endParaRPr>
          </a:p>
          <a:p>
            <a:pPr indent="0" lvl="0" marL="0" rtl="0" algn="l">
              <a:spcBef>
                <a:spcPts val="0"/>
              </a:spcBef>
              <a:spcAft>
                <a:spcPts val="0"/>
              </a:spcAft>
              <a:buNone/>
            </a:pPr>
            <a:r>
              <a:rPr lang="es">
                <a:solidFill>
                  <a:schemeClr val="dk1"/>
                </a:solidFill>
              </a:rPr>
              <a:t> “smile, smiling, happy”</a:t>
            </a:r>
            <a:endParaRPr>
              <a:solidFill>
                <a:srgbClr val="674EA7"/>
              </a:solidFill>
            </a:endParaRPr>
          </a:p>
        </p:txBody>
      </p:sp>
      <p:sp>
        <p:nvSpPr>
          <p:cNvPr id="215" name="Google Shape;215;p20"/>
          <p:cNvSpPr txBox="1"/>
          <p:nvPr/>
        </p:nvSpPr>
        <p:spPr>
          <a:xfrm>
            <a:off x="174525" y="4069150"/>
            <a:ext cx="89010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The pandas seem to have </a:t>
            </a:r>
            <a:r>
              <a:rPr b="1" lang="es">
                <a:solidFill>
                  <a:schemeClr val="dk1"/>
                </a:solidFill>
              </a:rPr>
              <a:t>lost expressivity</a:t>
            </a:r>
            <a:r>
              <a:rPr lang="es">
                <a:solidFill>
                  <a:schemeClr val="dk1"/>
                </a:solidFill>
              </a:rPr>
              <a:t>, it is hard for the machine to determine a panda emotional state. Moreover, on SD 2.1 adding the negative prompt results in </a:t>
            </a:r>
            <a:r>
              <a:rPr lang="es" u="sng">
                <a:solidFill>
                  <a:schemeClr val="dk1"/>
                </a:solidFill>
              </a:rPr>
              <a:t>worse results</a:t>
            </a:r>
            <a:r>
              <a:rPr lang="es">
                <a:solidFill>
                  <a:schemeClr val="dk1"/>
                </a:solidFill>
              </a:rPr>
              <a:t> with </a:t>
            </a:r>
            <a:r>
              <a:rPr lang="es">
                <a:solidFill>
                  <a:schemeClr val="dk1"/>
                </a:solidFill>
              </a:rPr>
              <a:t>malformed</a:t>
            </a:r>
            <a:r>
              <a:rPr lang="es">
                <a:solidFill>
                  <a:schemeClr val="dk1"/>
                </a:solidFill>
              </a:rPr>
              <a:t> pandas.</a:t>
            </a:r>
            <a:endParaRPr>
              <a:solidFill>
                <a:schemeClr val="dk1"/>
              </a:solidFill>
            </a:endParaRPr>
          </a:p>
        </p:txBody>
      </p:sp>
      <p:pic>
        <p:nvPicPr>
          <p:cNvPr id="216" name="Google Shape;216;p20"/>
          <p:cNvPicPr preferRelativeResize="0"/>
          <p:nvPr/>
        </p:nvPicPr>
        <p:blipFill>
          <a:blip r:embed="rId3">
            <a:alphaModFix/>
          </a:blip>
          <a:stretch>
            <a:fillRect/>
          </a:stretch>
        </p:blipFill>
        <p:spPr>
          <a:xfrm>
            <a:off x="380350" y="2339025"/>
            <a:ext cx="709918" cy="709926"/>
          </a:xfrm>
          <a:prstGeom prst="rect">
            <a:avLst/>
          </a:prstGeom>
          <a:noFill/>
          <a:ln>
            <a:noFill/>
          </a:ln>
        </p:spPr>
      </p:pic>
      <p:pic>
        <p:nvPicPr>
          <p:cNvPr id="217" name="Google Shape;217;p20"/>
          <p:cNvPicPr preferRelativeResize="0"/>
          <p:nvPr/>
        </p:nvPicPr>
        <p:blipFill>
          <a:blip r:embed="rId4">
            <a:alphaModFix/>
          </a:blip>
          <a:stretch>
            <a:fillRect/>
          </a:stretch>
        </p:blipFill>
        <p:spPr>
          <a:xfrm>
            <a:off x="1161831" y="3131489"/>
            <a:ext cx="709918" cy="709926"/>
          </a:xfrm>
          <a:prstGeom prst="rect">
            <a:avLst/>
          </a:prstGeom>
          <a:noFill/>
          <a:ln>
            <a:noFill/>
          </a:ln>
        </p:spPr>
      </p:pic>
      <p:pic>
        <p:nvPicPr>
          <p:cNvPr id="218" name="Google Shape;218;p20"/>
          <p:cNvPicPr preferRelativeResize="0"/>
          <p:nvPr/>
        </p:nvPicPr>
        <p:blipFill>
          <a:blip r:embed="rId5">
            <a:alphaModFix/>
          </a:blip>
          <a:stretch>
            <a:fillRect/>
          </a:stretch>
        </p:blipFill>
        <p:spPr>
          <a:xfrm>
            <a:off x="380350" y="3131489"/>
            <a:ext cx="709918" cy="709926"/>
          </a:xfrm>
          <a:prstGeom prst="rect">
            <a:avLst/>
          </a:prstGeom>
          <a:noFill/>
          <a:ln>
            <a:noFill/>
          </a:ln>
        </p:spPr>
      </p:pic>
      <p:pic>
        <p:nvPicPr>
          <p:cNvPr id="219" name="Google Shape;219;p20"/>
          <p:cNvPicPr preferRelativeResize="0"/>
          <p:nvPr/>
        </p:nvPicPr>
        <p:blipFill>
          <a:blip r:embed="rId6">
            <a:alphaModFix/>
          </a:blip>
          <a:stretch>
            <a:fillRect/>
          </a:stretch>
        </p:blipFill>
        <p:spPr>
          <a:xfrm>
            <a:off x="1161831" y="2339025"/>
            <a:ext cx="709918" cy="709926"/>
          </a:xfrm>
          <a:prstGeom prst="rect">
            <a:avLst/>
          </a:prstGeom>
          <a:noFill/>
          <a:ln>
            <a:noFill/>
          </a:ln>
        </p:spPr>
      </p:pic>
      <p:pic>
        <p:nvPicPr>
          <p:cNvPr id="220" name="Google Shape;220;p20"/>
          <p:cNvPicPr preferRelativeResize="0"/>
          <p:nvPr/>
        </p:nvPicPr>
        <p:blipFill>
          <a:blip r:embed="rId7">
            <a:alphaModFix/>
          </a:blip>
          <a:stretch>
            <a:fillRect/>
          </a:stretch>
        </p:blipFill>
        <p:spPr>
          <a:xfrm>
            <a:off x="4761313" y="2339025"/>
            <a:ext cx="709925" cy="709925"/>
          </a:xfrm>
          <a:prstGeom prst="rect">
            <a:avLst/>
          </a:prstGeom>
          <a:noFill/>
          <a:ln>
            <a:noFill/>
          </a:ln>
        </p:spPr>
      </p:pic>
      <p:pic>
        <p:nvPicPr>
          <p:cNvPr id="221" name="Google Shape;221;p20"/>
          <p:cNvPicPr preferRelativeResize="0"/>
          <p:nvPr/>
        </p:nvPicPr>
        <p:blipFill>
          <a:blip r:embed="rId8">
            <a:alphaModFix/>
          </a:blip>
          <a:stretch>
            <a:fillRect/>
          </a:stretch>
        </p:blipFill>
        <p:spPr>
          <a:xfrm>
            <a:off x="5603163" y="3131500"/>
            <a:ext cx="709925" cy="709925"/>
          </a:xfrm>
          <a:prstGeom prst="rect">
            <a:avLst/>
          </a:prstGeom>
          <a:noFill/>
          <a:ln>
            <a:noFill/>
          </a:ln>
        </p:spPr>
      </p:pic>
      <p:pic>
        <p:nvPicPr>
          <p:cNvPr id="222" name="Google Shape;222;p20"/>
          <p:cNvPicPr preferRelativeResize="0"/>
          <p:nvPr/>
        </p:nvPicPr>
        <p:blipFill>
          <a:blip r:embed="rId9">
            <a:alphaModFix/>
          </a:blip>
          <a:stretch>
            <a:fillRect/>
          </a:stretch>
        </p:blipFill>
        <p:spPr>
          <a:xfrm>
            <a:off x="4761313" y="3131500"/>
            <a:ext cx="709925" cy="709925"/>
          </a:xfrm>
          <a:prstGeom prst="rect">
            <a:avLst/>
          </a:prstGeom>
          <a:noFill/>
          <a:ln>
            <a:noFill/>
          </a:ln>
        </p:spPr>
      </p:pic>
      <p:pic>
        <p:nvPicPr>
          <p:cNvPr id="223" name="Google Shape;223;p20"/>
          <p:cNvPicPr preferRelativeResize="0"/>
          <p:nvPr/>
        </p:nvPicPr>
        <p:blipFill>
          <a:blip r:embed="rId10">
            <a:alphaModFix/>
          </a:blip>
          <a:stretch>
            <a:fillRect/>
          </a:stretch>
        </p:blipFill>
        <p:spPr>
          <a:xfrm>
            <a:off x="5603163" y="2339025"/>
            <a:ext cx="709925" cy="709925"/>
          </a:xfrm>
          <a:prstGeom prst="rect">
            <a:avLst/>
          </a:prstGeom>
          <a:noFill/>
          <a:ln>
            <a:noFill/>
          </a:ln>
        </p:spPr>
      </p:pic>
      <p:pic>
        <p:nvPicPr>
          <p:cNvPr id="224" name="Google Shape;224;p20"/>
          <p:cNvPicPr preferRelativeResize="0"/>
          <p:nvPr/>
        </p:nvPicPr>
        <p:blipFill>
          <a:blip r:embed="rId11">
            <a:alphaModFix/>
          </a:blip>
          <a:stretch>
            <a:fillRect/>
          </a:stretch>
        </p:blipFill>
        <p:spPr>
          <a:xfrm>
            <a:off x="2508200" y="2339035"/>
            <a:ext cx="709924" cy="709924"/>
          </a:xfrm>
          <a:prstGeom prst="rect">
            <a:avLst/>
          </a:prstGeom>
          <a:noFill/>
          <a:ln>
            <a:noFill/>
          </a:ln>
        </p:spPr>
      </p:pic>
      <p:pic>
        <p:nvPicPr>
          <p:cNvPr id="225" name="Google Shape;225;p20"/>
          <p:cNvPicPr preferRelativeResize="0"/>
          <p:nvPr/>
        </p:nvPicPr>
        <p:blipFill>
          <a:blip r:embed="rId12">
            <a:alphaModFix/>
          </a:blip>
          <a:stretch>
            <a:fillRect/>
          </a:stretch>
        </p:blipFill>
        <p:spPr>
          <a:xfrm>
            <a:off x="3329500" y="3131510"/>
            <a:ext cx="709924" cy="709924"/>
          </a:xfrm>
          <a:prstGeom prst="rect">
            <a:avLst/>
          </a:prstGeom>
          <a:noFill/>
          <a:ln>
            <a:noFill/>
          </a:ln>
        </p:spPr>
      </p:pic>
      <p:pic>
        <p:nvPicPr>
          <p:cNvPr id="226" name="Google Shape;226;p20"/>
          <p:cNvPicPr preferRelativeResize="0"/>
          <p:nvPr/>
        </p:nvPicPr>
        <p:blipFill>
          <a:blip r:embed="rId13">
            <a:alphaModFix/>
          </a:blip>
          <a:stretch>
            <a:fillRect/>
          </a:stretch>
        </p:blipFill>
        <p:spPr>
          <a:xfrm>
            <a:off x="2508200" y="3131510"/>
            <a:ext cx="709924" cy="709924"/>
          </a:xfrm>
          <a:prstGeom prst="rect">
            <a:avLst/>
          </a:prstGeom>
          <a:noFill/>
          <a:ln>
            <a:noFill/>
          </a:ln>
        </p:spPr>
      </p:pic>
      <p:pic>
        <p:nvPicPr>
          <p:cNvPr id="227" name="Google Shape;227;p20"/>
          <p:cNvPicPr preferRelativeResize="0"/>
          <p:nvPr/>
        </p:nvPicPr>
        <p:blipFill>
          <a:blip r:embed="rId14">
            <a:alphaModFix/>
          </a:blip>
          <a:stretch>
            <a:fillRect/>
          </a:stretch>
        </p:blipFill>
        <p:spPr>
          <a:xfrm>
            <a:off x="3329500" y="2339035"/>
            <a:ext cx="709924" cy="709924"/>
          </a:xfrm>
          <a:prstGeom prst="rect">
            <a:avLst/>
          </a:prstGeom>
          <a:noFill/>
          <a:ln>
            <a:noFill/>
          </a:ln>
        </p:spPr>
      </p:pic>
      <p:pic>
        <p:nvPicPr>
          <p:cNvPr id="228" name="Google Shape;228;p20"/>
          <p:cNvPicPr preferRelativeResize="0"/>
          <p:nvPr/>
        </p:nvPicPr>
        <p:blipFill>
          <a:blip r:embed="rId15">
            <a:alphaModFix/>
          </a:blip>
          <a:stretch>
            <a:fillRect/>
          </a:stretch>
        </p:blipFill>
        <p:spPr>
          <a:xfrm>
            <a:off x="7031825" y="2339025"/>
            <a:ext cx="709925" cy="709925"/>
          </a:xfrm>
          <a:prstGeom prst="rect">
            <a:avLst/>
          </a:prstGeom>
          <a:noFill/>
          <a:ln>
            <a:noFill/>
          </a:ln>
        </p:spPr>
      </p:pic>
      <p:pic>
        <p:nvPicPr>
          <p:cNvPr id="229" name="Google Shape;229;p20"/>
          <p:cNvPicPr preferRelativeResize="0"/>
          <p:nvPr/>
        </p:nvPicPr>
        <p:blipFill>
          <a:blip r:embed="rId16">
            <a:alphaModFix/>
          </a:blip>
          <a:stretch>
            <a:fillRect/>
          </a:stretch>
        </p:blipFill>
        <p:spPr>
          <a:xfrm>
            <a:off x="7863400" y="3131500"/>
            <a:ext cx="709925" cy="709925"/>
          </a:xfrm>
          <a:prstGeom prst="rect">
            <a:avLst/>
          </a:prstGeom>
          <a:noFill/>
          <a:ln>
            <a:noFill/>
          </a:ln>
        </p:spPr>
      </p:pic>
      <p:pic>
        <p:nvPicPr>
          <p:cNvPr id="230" name="Google Shape;230;p20"/>
          <p:cNvPicPr preferRelativeResize="0"/>
          <p:nvPr/>
        </p:nvPicPr>
        <p:blipFill>
          <a:blip r:embed="rId17">
            <a:alphaModFix/>
          </a:blip>
          <a:stretch>
            <a:fillRect/>
          </a:stretch>
        </p:blipFill>
        <p:spPr>
          <a:xfrm>
            <a:off x="7031825" y="3131500"/>
            <a:ext cx="709925" cy="709925"/>
          </a:xfrm>
          <a:prstGeom prst="rect">
            <a:avLst/>
          </a:prstGeom>
          <a:noFill/>
          <a:ln>
            <a:noFill/>
          </a:ln>
        </p:spPr>
      </p:pic>
      <p:pic>
        <p:nvPicPr>
          <p:cNvPr id="231" name="Google Shape;231;p20"/>
          <p:cNvPicPr preferRelativeResize="0"/>
          <p:nvPr/>
        </p:nvPicPr>
        <p:blipFill>
          <a:blip r:embed="rId18">
            <a:alphaModFix/>
          </a:blip>
          <a:stretch>
            <a:fillRect/>
          </a:stretch>
        </p:blipFill>
        <p:spPr>
          <a:xfrm>
            <a:off x="7863400" y="2339025"/>
            <a:ext cx="709925" cy="709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1"/>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s"/>
              <a:t>Task (a): Inference time Benchmark</a:t>
            </a:r>
            <a:endParaRPr/>
          </a:p>
        </p:txBody>
      </p:sp>
      <p:graphicFrame>
        <p:nvGraphicFramePr>
          <p:cNvPr id="237" name="Google Shape;237;p21"/>
          <p:cNvGraphicFramePr/>
          <p:nvPr/>
        </p:nvGraphicFramePr>
        <p:xfrm>
          <a:off x="170800" y="1638813"/>
          <a:ext cx="3000000" cy="3000000"/>
        </p:xfrm>
        <a:graphic>
          <a:graphicData uri="http://schemas.openxmlformats.org/drawingml/2006/table">
            <a:tbl>
              <a:tblPr>
                <a:noFill/>
                <a:tableStyleId>{52A65D9E-F900-46B4-974C-60284A544613}</a:tableStyleId>
              </a:tblPr>
              <a:tblGrid>
                <a:gridCol w="1322650"/>
                <a:gridCol w="1422875"/>
              </a:tblGrid>
              <a:tr h="3582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Avg Inference time (s)</a:t>
                      </a:r>
                      <a:endParaRPr/>
                    </a:p>
                  </a:txBody>
                  <a:tcPr marT="91425" marB="91425" marR="91425" marL="91425">
                    <a:solidFill>
                      <a:srgbClr val="CFE2F3"/>
                    </a:solidFill>
                  </a:tcPr>
                </a:tc>
              </a:tr>
              <a:tr h="358225">
                <a:tc>
                  <a:txBody>
                    <a:bodyPr/>
                    <a:lstStyle/>
                    <a:p>
                      <a:pPr indent="0" lvl="0" marL="0" rtl="0" algn="l">
                        <a:spcBef>
                          <a:spcPts val="0"/>
                        </a:spcBef>
                        <a:spcAft>
                          <a:spcPts val="0"/>
                        </a:spcAft>
                        <a:buNone/>
                      </a:pPr>
                      <a:r>
                        <a:rPr b="1" lang="es"/>
                        <a:t>SD 2.1</a:t>
                      </a:r>
                      <a:endParaRPr b="1"/>
                    </a:p>
                  </a:txBody>
                  <a:tcPr marT="91425" marB="91425" marR="91425" marL="91425"/>
                </a:tc>
                <a:tc>
                  <a:txBody>
                    <a:bodyPr/>
                    <a:lstStyle/>
                    <a:p>
                      <a:pPr indent="0" lvl="0" marL="0" rtl="0" algn="ctr">
                        <a:spcBef>
                          <a:spcPts val="0"/>
                        </a:spcBef>
                        <a:spcAft>
                          <a:spcPts val="0"/>
                        </a:spcAft>
                        <a:buNone/>
                      </a:pPr>
                      <a:r>
                        <a:rPr lang="es"/>
                        <a:t>5.41</a:t>
                      </a:r>
                      <a:endParaRPr/>
                    </a:p>
                  </a:txBody>
                  <a:tcPr marT="91425" marB="91425" marR="91425" marL="91425"/>
                </a:tc>
              </a:tr>
              <a:tr h="358225">
                <a:tc>
                  <a:txBody>
                    <a:bodyPr/>
                    <a:lstStyle/>
                    <a:p>
                      <a:pPr indent="0" lvl="0" marL="0" rtl="0" algn="l">
                        <a:spcBef>
                          <a:spcPts val="0"/>
                        </a:spcBef>
                        <a:spcAft>
                          <a:spcPts val="0"/>
                        </a:spcAft>
                        <a:buNone/>
                      </a:pPr>
                      <a:r>
                        <a:rPr b="1" lang="es"/>
                        <a:t>SD XL</a:t>
                      </a:r>
                      <a:endParaRPr b="1"/>
                    </a:p>
                  </a:txBody>
                  <a:tcPr marT="91425" marB="91425" marR="91425" marL="91425"/>
                </a:tc>
                <a:tc>
                  <a:txBody>
                    <a:bodyPr/>
                    <a:lstStyle/>
                    <a:p>
                      <a:pPr indent="0" lvl="0" marL="0" rtl="0" algn="ctr">
                        <a:spcBef>
                          <a:spcPts val="0"/>
                        </a:spcBef>
                        <a:spcAft>
                          <a:spcPts val="0"/>
                        </a:spcAft>
                        <a:buNone/>
                      </a:pPr>
                      <a:r>
                        <a:rPr lang="es"/>
                        <a:t>13.81</a:t>
                      </a:r>
                      <a:endParaRPr/>
                    </a:p>
                  </a:txBody>
                  <a:tcPr marT="91425" marB="91425" marR="91425" marL="91425"/>
                </a:tc>
              </a:tr>
              <a:tr h="358225">
                <a:tc>
                  <a:txBody>
                    <a:bodyPr/>
                    <a:lstStyle/>
                    <a:p>
                      <a:pPr indent="0" lvl="0" marL="0" rtl="0" algn="l">
                        <a:spcBef>
                          <a:spcPts val="0"/>
                        </a:spcBef>
                        <a:spcAft>
                          <a:spcPts val="0"/>
                        </a:spcAft>
                        <a:buNone/>
                      </a:pPr>
                      <a:r>
                        <a:rPr b="1" lang="es"/>
                        <a:t>SD 2.1 Turbo</a:t>
                      </a:r>
                      <a:endParaRPr b="1"/>
                    </a:p>
                  </a:txBody>
                  <a:tcPr marT="91425" marB="91425" marR="91425" marL="91425"/>
                </a:tc>
                <a:tc>
                  <a:txBody>
                    <a:bodyPr/>
                    <a:lstStyle/>
                    <a:p>
                      <a:pPr indent="0" lvl="0" marL="0" rtl="0" algn="ctr">
                        <a:spcBef>
                          <a:spcPts val="0"/>
                        </a:spcBef>
                        <a:spcAft>
                          <a:spcPts val="0"/>
                        </a:spcAft>
                        <a:buNone/>
                      </a:pPr>
                      <a:r>
                        <a:rPr lang="es"/>
                        <a:t>2.58</a:t>
                      </a:r>
                      <a:endParaRPr/>
                    </a:p>
                  </a:txBody>
                  <a:tcPr marT="91425" marB="91425" marR="91425" marL="91425"/>
                </a:tc>
              </a:tr>
              <a:tr h="358225">
                <a:tc>
                  <a:txBody>
                    <a:bodyPr/>
                    <a:lstStyle/>
                    <a:p>
                      <a:pPr indent="0" lvl="0" marL="0" rtl="0" algn="l">
                        <a:spcBef>
                          <a:spcPts val="0"/>
                        </a:spcBef>
                        <a:spcAft>
                          <a:spcPts val="0"/>
                        </a:spcAft>
                        <a:buNone/>
                      </a:pPr>
                      <a:r>
                        <a:rPr b="1" lang="es"/>
                        <a:t>SD XL Turbo</a:t>
                      </a:r>
                      <a:endParaRPr b="1"/>
                    </a:p>
                  </a:txBody>
                  <a:tcPr marT="91425" marB="91425" marR="91425" marL="91425"/>
                </a:tc>
                <a:tc>
                  <a:txBody>
                    <a:bodyPr/>
                    <a:lstStyle/>
                    <a:p>
                      <a:pPr indent="0" lvl="0" marL="0" rtl="0" algn="ctr">
                        <a:spcBef>
                          <a:spcPts val="0"/>
                        </a:spcBef>
                        <a:spcAft>
                          <a:spcPts val="0"/>
                        </a:spcAft>
                        <a:buNone/>
                      </a:pPr>
                      <a:r>
                        <a:rPr lang="es"/>
                        <a:t>4.10</a:t>
                      </a:r>
                      <a:endParaRPr/>
                    </a:p>
                  </a:txBody>
                  <a:tcPr marT="91425" marB="91425" marR="91425" marL="91425"/>
                </a:tc>
              </a:tr>
            </a:tbl>
          </a:graphicData>
        </a:graphic>
      </p:graphicFrame>
      <p:sp>
        <p:nvSpPr>
          <p:cNvPr id="238" name="Google Shape;238;p21"/>
          <p:cNvSpPr txBox="1"/>
          <p:nvPr/>
        </p:nvSpPr>
        <p:spPr>
          <a:xfrm>
            <a:off x="330225" y="628525"/>
            <a:ext cx="84837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We also benchmarked the inference generation time for 20 images for each model. We compare also the negative prompt model we performed on the previous slide. All the tests have been carried using a RTX 3090.</a:t>
            </a:r>
            <a:endParaRPr>
              <a:solidFill>
                <a:schemeClr val="dk1"/>
              </a:solidFill>
            </a:endParaRPr>
          </a:p>
        </p:txBody>
      </p:sp>
      <p:sp>
        <p:nvSpPr>
          <p:cNvPr id="239" name="Google Shape;239;p21"/>
          <p:cNvSpPr txBox="1"/>
          <p:nvPr/>
        </p:nvSpPr>
        <p:spPr>
          <a:xfrm>
            <a:off x="751273" y="1310338"/>
            <a:ext cx="15846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300" u="sng">
                <a:solidFill>
                  <a:schemeClr val="dk1"/>
                </a:solidFill>
              </a:rPr>
              <a:t>Prompt</a:t>
            </a:r>
            <a:endParaRPr b="1" sz="1300" u="sng">
              <a:solidFill>
                <a:schemeClr val="dk1"/>
              </a:solidFill>
            </a:endParaRPr>
          </a:p>
        </p:txBody>
      </p:sp>
      <p:sp>
        <p:nvSpPr>
          <p:cNvPr id="240" name="Google Shape;240;p21"/>
          <p:cNvSpPr txBox="1"/>
          <p:nvPr/>
        </p:nvSpPr>
        <p:spPr>
          <a:xfrm>
            <a:off x="2381888" y="1304563"/>
            <a:ext cx="43734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300" u="sng">
                <a:solidFill>
                  <a:schemeClr val="dk1"/>
                </a:solidFill>
              </a:rPr>
              <a:t>Prompt + Single negative prompt</a:t>
            </a:r>
            <a:endParaRPr b="1" sz="1300" u="sng">
              <a:solidFill>
                <a:schemeClr val="dk1"/>
              </a:solidFill>
            </a:endParaRPr>
          </a:p>
        </p:txBody>
      </p:sp>
      <p:graphicFrame>
        <p:nvGraphicFramePr>
          <p:cNvPr id="241" name="Google Shape;241;p21"/>
          <p:cNvGraphicFramePr/>
          <p:nvPr/>
        </p:nvGraphicFramePr>
        <p:xfrm>
          <a:off x="3177525" y="1644575"/>
          <a:ext cx="3000000" cy="3000000"/>
        </p:xfrm>
        <a:graphic>
          <a:graphicData uri="http://schemas.openxmlformats.org/drawingml/2006/table">
            <a:tbl>
              <a:tblPr>
                <a:noFill/>
                <a:tableStyleId>{52A65D9E-F900-46B4-974C-60284A544613}</a:tableStyleId>
              </a:tblPr>
              <a:tblGrid>
                <a:gridCol w="1322650"/>
                <a:gridCol w="1459500"/>
              </a:tblGrid>
              <a:tr h="3582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Avg Inference time (s)</a:t>
                      </a:r>
                      <a:endParaRPr/>
                    </a:p>
                  </a:txBody>
                  <a:tcPr marT="91425" marB="91425" marR="91425" marL="91425">
                    <a:solidFill>
                      <a:srgbClr val="CFE2F3"/>
                    </a:solidFill>
                  </a:tcPr>
                </a:tc>
              </a:tr>
              <a:tr h="358225">
                <a:tc>
                  <a:txBody>
                    <a:bodyPr/>
                    <a:lstStyle/>
                    <a:p>
                      <a:pPr indent="0" lvl="0" marL="0" rtl="0" algn="l">
                        <a:spcBef>
                          <a:spcPts val="0"/>
                        </a:spcBef>
                        <a:spcAft>
                          <a:spcPts val="0"/>
                        </a:spcAft>
                        <a:buNone/>
                      </a:pPr>
                      <a:r>
                        <a:rPr b="1" lang="es"/>
                        <a:t>SD 2.1</a:t>
                      </a:r>
                      <a:endParaRPr b="1"/>
                    </a:p>
                  </a:txBody>
                  <a:tcPr marT="91425" marB="91425" marR="91425" marL="91425"/>
                </a:tc>
                <a:tc>
                  <a:txBody>
                    <a:bodyPr/>
                    <a:lstStyle/>
                    <a:p>
                      <a:pPr indent="0" lvl="0" marL="0" rtl="0" algn="ctr">
                        <a:spcBef>
                          <a:spcPts val="0"/>
                        </a:spcBef>
                        <a:spcAft>
                          <a:spcPts val="0"/>
                        </a:spcAft>
                        <a:buNone/>
                      </a:pPr>
                      <a:r>
                        <a:rPr lang="es"/>
                        <a:t>5.37</a:t>
                      </a:r>
                      <a:endParaRPr/>
                    </a:p>
                  </a:txBody>
                  <a:tcPr marT="91425" marB="91425" marR="91425" marL="91425"/>
                </a:tc>
              </a:tr>
              <a:tr h="358225">
                <a:tc>
                  <a:txBody>
                    <a:bodyPr/>
                    <a:lstStyle/>
                    <a:p>
                      <a:pPr indent="0" lvl="0" marL="0" rtl="0" algn="l">
                        <a:spcBef>
                          <a:spcPts val="0"/>
                        </a:spcBef>
                        <a:spcAft>
                          <a:spcPts val="0"/>
                        </a:spcAft>
                        <a:buNone/>
                      </a:pPr>
                      <a:r>
                        <a:rPr b="1" lang="es"/>
                        <a:t>SD XL</a:t>
                      </a:r>
                      <a:endParaRPr b="1"/>
                    </a:p>
                  </a:txBody>
                  <a:tcPr marT="91425" marB="91425" marR="91425" marL="91425"/>
                </a:tc>
                <a:tc>
                  <a:txBody>
                    <a:bodyPr/>
                    <a:lstStyle/>
                    <a:p>
                      <a:pPr indent="0" lvl="0" marL="0" rtl="0" algn="ctr">
                        <a:spcBef>
                          <a:spcPts val="0"/>
                        </a:spcBef>
                        <a:spcAft>
                          <a:spcPts val="0"/>
                        </a:spcAft>
                        <a:buNone/>
                      </a:pPr>
                      <a:r>
                        <a:rPr lang="es"/>
                        <a:t>13.66</a:t>
                      </a:r>
                      <a:endParaRPr/>
                    </a:p>
                  </a:txBody>
                  <a:tcPr marT="91425" marB="91425" marR="91425" marL="91425"/>
                </a:tc>
              </a:tr>
              <a:tr h="358225">
                <a:tc>
                  <a:txBody>
                    <a:bodyPr/>
                    <a:lstStyle/>
                    <a:p>
                      <a:pPr indent="0" lvl="0" marL="0" rtl="0" algn="l">
                        <a:spcBef>
                          <a:spcPts val="0"/>
                        </a:spcBef>
                        <a:spcAft>
                          <a:spcPts val="0"/>
                        </a:spcAft>
                        <a:buNone/>
                      </a:pPr>
                      <a:r>
                        <a:rPr b="1" lang="es"/>
                        <a:t>SD 2.1 Turbo</a:t>
                      </a:r>
                      <a:endParaRPr b="1"/>
                    </a:p>
                  </a:txBody>
                  <a:tcPr marT="91425" marB="91425" marR="91425" marL="91425"/>
                </a:tc>
                <a:tc>
                  <a:txBody>
                    <a:bodyPr/>
                    <a:lstStyle/>
                    <a:p>
                      <a:pPr indent="0" lvl="0" marL="0" rtl="0" algn="ctr">
                        <a:spcBef>
                          <a:spcPts val="0"/>
                        </a:spcBef>
                        <a:spcAft>
                          <a:spcPts val="0"/>
                        </a:spcAft>
                        <a:buNone/>
                      </a:pPr>
                      <a:r>
                        <a:rPr lang="es"/>
                        <a:t>2.56</a:t>
                      </a:r>
                      <a:endParaRPr/>
                    </a:p>
                  </a:txBody>
                  <a:tcPr marT="91425" marB="91425" marR="91425" marL="91425"/>
                </a:tc>
              </a:tr>
              <a:tr h="358225">
                <a:tc>
                  <a:txBody>
                    <a:bodyPr/>
                    <a:lstStyle/>
                    <a:p>
                      <a:pPr indent="0" lvl="0" marL="0" rtl="0" algn="l">
                        <a:spcBef>
                          <a:spcPts val="0"/>
                        </a:spcBef>
                        <a:spcAft>
                          <a:spcPts val="0"/>
                        </a:spcAft>
                        <a:buNone/>
                      </a:pPr>
                      <a:r>
                        <a:rPr b="1" lang="es"/>
                        <a:t>SD XL Turbo</a:t>
                      </a:r>
                      <a:endParaRPr b="1"/>
                    </a:p>
                  </a:txBody>
                  <a:tcPr marT="91425" marB="91425" marR="91425" marL="91425"/>
                </a:tc>
                <a:tc>
                  <a:txBody>
                    <a:bodyPr/>
                    <a:lstStyle/>
                    <a:p>
                      <a:pPr indent="0" lvl="0" marL="0" rtl="0" algn="ctr">
                        <a:spcBef>
                          <a:spcPts val="0"/>
                        </a:spcBef>
                        <a:spcAft>
                          <a:spcPts val="0"/>
                        </a:spcAft>
                        <a:buNone/>
                      </a:pPr>
                      <a:r>
                        <a:rPr lang="es"/>
                        <a:t>4.34</a:t>
                      </a:r>
                      <a:endParaRPr/>
                    </a:p>
                  </a:txBody>
                  <a:tcPr marT="91425" marB="91425" marR="91425" marL="91425"/>
                </a:tc>
              </a:tr>
            </a:tbl>
          </a:graphicData>
        </a:graphic>
      </p:graphicFrame>
      <p:sp>
        <p:nvSpPr>
          <p:cNvPr id="242" name="Google Shape;242;p21"/>
          <p:cNvSpPr txBox="1"/>
          <p:nvPr/>
        </p:nvSpPr>
        <p:spPr>
          <a:xfrm>
            <a:off x="400400" y="3893500"/>
            <a:ext cx="8336400" cy="963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As we can see in the upper benchmark and in the qualitative results, </a:t>
            </a:r>
            <a:r>
              <a:rPr lang="es">
                <a:solidFill>
                  <a:schemeClr val="dk1"/>
                </a:solidFill>
              </a:rPr>
              <a:t>exists</a:t>
            </a:r>
            <a:r>
              <a:rPr lang="es">
                <a:solidFill>
                  <a:schemeClr val="dk1"/>
                </a:solidFill>
              </a:rPr>
              <a:t> a trade-off between quality- and inference time like it was predicted. The model with the highest quality image (SD XL) is also the model with the largest inference time. So, the decision of which model we will use will depend on the </a:t>
            </a:r>
            <a:r>
              <a:rPr lang="es">
                <a:solidFill>
                  <a:schemeClr val="dk1"/>
                </a:solidFill>
              </a:rPr>
              <a:t>purpose</a:t>
            </a:r>
            <a:r>
              <a:rPr lang="es">
                <a:solidFill>
                  <a:schemeClr val="dk1"/>
                </a:solidFill>
              </a:rPr>
              <a:t> of our task and if we need speed or quality.</a:t>
            </a:r>
            <a:endParaRPr>
              <a:solidFill>
                <a:schemeClr val="dk1"/>
              </a:solidFill>
            </a:endParaRPr>
          </a:p>
        </p:txBody>
      </p:sp>
      <p:graphicFrame>
        <p:nvGraphicFramePr>
          <p:cNvPr id="243" name="Google Shape;243;p21"/>
          <p:cNvGraphicFramePr/>
          <p:nvPr/>
        </p:nvGraphicFramePr>
        <p:xfrm>
          <a:off x="6220875" y="1676088"/>
          <a:ext cx="3000000" cy="3000000"/>
        </p:xfrm>
        <a:graphic>
          <a:graphicData uri="http://schemas.openxmlformats.org/drawingml/2006/table">
            <a:tbl>
              <a:tblPr>
                <a:noFill/>
                <a:tableStyleId>{52A65D9E-F900-46B4-974C-60284A544613}</a:tableStyleId>
              </a:tblPr>
              <a:tblGrid>
                <a:gridCol w="1322650"/>
                <a:gridCol w="1459500"/>
              </a:tblGrid>
              <a:tr h="3582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s"/>
                        <a:t>Avg Inference time (s)</a:t>
                      </a:r>
                      <a:endParaRPr/>
                    </a:p>
                  </a:txBody>
                  <a:tcPr marT="91425" marB="91425" marR="91425" marL="91425">
                    <a:solidFill>
                      <a:srgbClr val="CFE2F3"/>
                    </a:solidFill>
                  </a:tcPr>
                </a:tc>
              </a:tr>
              <a:tr h="358225">
                <a:tc>
                  <a:txBody>
                    <a:bodyPr/>
                    <a:lstStyle/>
                    <a:p>
                      <a:pPr indent="0" lvl="0" marL="0" rtl="0" algn="l">
                        <a:spcBef>
                          <a:spcPts val="0"/>
                        </a:spcBef>
                        <a:spcAft>
                          <a:spcPts val="0"/>
                        </a:spcAft>
                        <a:buNone/>
                      </a:pPr>
                      <a:r>
                        <a:rPr b="1" lang="es"/>
                        <a:t>SD 2.1</a:t>
                      </a:r>
                      <a:endParaRPr b="1"/>
                    </a:p>
                  </a:txBody>
                  <a:tcPr marT="91425" marB="91425" marR="91425" marL="91425"/>
                </a:tc>
                <a:tc>
                  <a:txBody>
                    <a:bodyPr/>
                    <a:lstStyle/>
                    <a:p>
                      <a:pPr indent="0" lvl="0" marL="0" rtl="0" algn="ctr">
                        <a:spcBef>
                          <a:spcPts val="0"/>
                        </a:spcBef>
                        <a:spcAft>
                          <a:spcPts val="0"/>
                        </a:spcAft>
                        <a:buNone/>
                      </a:pPr>
                      <a:r>
                        <a:rPr lang="es"/>
                        <a:t>5.30</a:t>
                      </a:r>
                      <a:endParaRPr/>
                    </a:p>
                  </a:txBody>
                  <a:tcPr marT="91425" marB="91425" marR="91425" marL="91425"/>
                </a:tc>
              </a:tr>
              <a:tr h="358225">
                <a:tc>
                  <a:txBody>
                    <a:bodyPr/>
                    <a:lstStyle/>
                    <a:p>
                      <a:pPr indent="0" lvl="0" marL="0" rtl="0" algn="l">
                        <a:spcBef>
                          <a:spcPts val="0"/>
                        </a:spcBef>
                        <a:spcAft>
                          <a:spcPts val="0"/>
                        </a:spcAft>
                        <a:buNone/>
                      </a:pPr>
                      <a:r>
                        <a:rPr b="1" lang="es"/>
                        <a:t>SD XL</a:t>
                      </a:r>
                      <a:endParaRPr b="1"/>
                    </a:p>
                  </a:txBody>
                  <a:tcPr marT="91425" marB="91425" marR="91425" marL="91425"/>
                </a:tc>
                <a:tc>
                  <a:txBody>
                    <a:bodyPr/>
                    <a:lstStyle/>
                    <a:p>
                      <a:pPr indent="0" lvl="0" marL="0" rtl="0" algn="ctr">
                        <a:spcBef>
                          <a:spcPts val="0"/>
                        </a:spcBef>
                        <a:spcAft>
                          <a:spcPts val="0"/>
                        </a:spcAft>
                        <a:buNone/>
                      </a:pPr>
                      <a:r>
                        <a:rPr lang="es"/>
                        <a:t>13.59</a:t>
                      </a:r>
                      <a:endParaRPr/>
                    </a:p>
                  </a:txBody>
                  <a:tcPr marT="91425" marB="91425" marR="91425" marL="91425"/>
                </a:tc>
              </a:tr>
              <a:tr h="358225">
                <a:tc>
                  <a:txBody>
                    <a:bodyPr/>
                    <a:lstStyle/>
                    <a:p>
                      <a:pPr indent="0" lvl="0" marL="0" rtl="0" algn="l">
                        <a:spcBef>
                          <a:spcPts val="0"/>
                        </a:spcBef>
                        <a:spcAft>
                          <a:spcPts val="0"/>
                        </a:spcAft>
                        <a:buNone/>
                      </a:pPr>
                      <a:r>
                        <a:rPr b="1" lang="es"/>
                        <a:t>SD 2.1 Turbo</a:t>
                      </a:r>
                      <a:endParaRPr b="1"/>
                    </a:p>
                  </a:txBody>
                  <a:tcPr marT="91425" marB="91425" marR="91425" marL="91425"/>
                </a:tc>
                <a:tc>
                  <a:txBody>
                    <a:bodyPr/>
                    <a:lstStyle/>
                    <a:p>
                      <a:pPr indent="0" lvl="0" marL="0" rtl="0" algn="ctr">
                        <a:spcBef>
                          <a:spcPts val="0"/>
                        </a:spcBef>
                        <a:spcAft>
                          <a:spcPts val="0"/>
                        </a:spcAft>
                        <a:buNone/>
                      </a:pPr>
                      <a:r>
                        <a:rPr lang="es"/>
                        <a:t>2.56</a:t>
                      </a:r>
                      <a:endParaRPr/>
                    </a:p>
                  </a:txBody>
                  <a:tcPr marT="91425" marB="91425" marR="91425" marL="91425"/>
                </a:tc>
              </a:tr>
              <a:tr h="358225">
                <a:tc>
                  <a:txBody>
                    <a:bodyPr/>
                    <a:lstStyle/>
                    <a:p>
                      <a:pPr indent="0" lvl="0" marL="0" rtl="0" algn="l">
                        <a:spcBef>
                          <a:spcPts val="0"/>
                        </a:spcBef>
                        <a:spcAft>
                          <a:spcPts val="0"/>
                        </a:spcAft>
                        <a:buNone/>
                      </a:pPr>
                      <a:r>
                        <a:rPr b="1" lang="es"/>
                        <a:t>SD XL Turbo</a:t>
                      </a:r>
                      <a:endParaRPr b="1"/>
                    </a:p>
                  </a:txBody>
                  <a:tcPr marT="91425" marB="91425" marR="91425" marL="91425"/>
                </a:tc>
                <a:tc>
                  <a:txBody>
                    <a:bodyPr/>
                    <a:lstStyle/>
                    <a:p>
                      <a:pPr indent="0" lvl="0" marL="0" rtl="0" algn="ctr">
                        <a:spcBef>
                          <a:spcPts val="0"/>
                        </a:spcBef>
                        <a:spcAft>
                          <a:spcPts val="0"/>
                        </a:spcAft>
                        <a:buNone/>
                      </a:pPr>
                      <a:r>
                        <a:rPr lang="es"/>
                        <a:t>4.34</a:t>
                      </a:r>
                      <a:endParaRPr/>
                    </a:p>
                  </a:txBody>
                  <a:tcPr marT="91425" marB="91425" marR="91425" marL="91425"/>
                </a:tc>
              </a:tr>
            </a:tbl>
          </a:graphicData>
        </a:graphic>
      </p:graphicFrame>
      <p:sp>
        <p:nvSpPr>
          <p:cNvPr id="244" name="Google Shape;244;p21"/>
          <p:cNvSpPr txBox="1"/>
          <p:nvPr/>
        </p:nvSpPr>
        <p:spPr>
          <a:xfrm>
            <a:off x="5425238" y="1324550"/>
            <a:ext cx="43734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300" u="sng">
                <a:solidFill>
                  <a:schemeClr val="dk1"/>
                </a:solidFill>
              </a:rPr>
              <a:t>Prompt + Multiple negative prompts</a:t>
            </a:r>
            <a:endParaRPr b="1" sz="1300" u="sng">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màster3">
      <a:dk1>
        <a:srgbClr val="000000"/>
      </a:dk1>
      <a:lt1>
        <a:srgbClr val="FFFFFF"/>
      </a:lt1>
      <a:dk2>
        <a:srgbClr val="FFFFFF"/>
      </a:dk2>
      <a:lt2>
        <a:srgbClr val="000000"/>
      </a:lt2>
      <a:accent1>
        <a:srgbClr val="274857"/>
      </a:accent1>
      <a:accent2>
        <a:srgbClr val="287D7D"/>
      </a:accent2>
      <a:accent3>
        <a:srgbClr val="75C5B1"/>
      </a:accent3>
      <a:accent4>
        <a:srgbClr val="1C344C"/>
      </a:accent4>
      <a:accent5>
        <a:srgbClr val="575757"/>
      </a:accent5>
      <a:accent6>
        <a:srgbClr val="BDA799"/>
      </a:accent6>
      <a:hlink>
        <a:srgbClr val="8AF0BA"/>
      </a:hlink>
      <a:folHlink>
        <a:srgbClr val="F0B5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